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56" r:id="rId3"/>
    <p:sldId id="258" r:id="rId4"/>
    <p:sldId id="261" r:id="rId5"/>
    <p:sldId id="262" r:id="rId6"/>
    <p:sldId id="263" r:id="rId7"/>
    <p:sldId id="264" r:id="rId8"/>
    <p:sldId id="265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00FF00"/>
    <a:srgbClr val="00FFFF"/>
    <a:srgbClr val="CCFF33"/>
    <a:srgbClr val="FF00FF"/>
    <a:srgbClr val="FF9900"/>
    <a:srgbClr val="0000CC"/>
    <a:srgbClr val="FFFF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9.gif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1357298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Arial Black" pitchFamily="34" charset="0"/>
              </a:rPr>
              <a:t>Устное слово</a:t>
            </a:r>
            <a:endParaRPr lang="ru-RU" sz="4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357166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Методическое пособие по обучению детей с нарушениями слуха                 устной речи и обучению грамоте</a:t>
            </a:r>
            <a:endParaRPr lang="ru-RU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7686" y="3357562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Автор: </a:t>
            </a:r>
          </a:p>
          <a:p>
            <a:pPr algn="r"/>
            <a:r>
              <a:rPr lang="ru-RU" sz="2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Констынченко</a:t>
            </a:r>
            <a:r>
              <a:rPr lang="ru-RU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Л.И.,                                  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учитель-дефектолог</a:t>
            </a:r>
            <a:endParaRPr lang="ru-RU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5857892"/>
            <a:ext cx="7286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Создано на основе методического пособия по развитию устной речи и обучению грамоте детей с нарушенным слухом «Устное слово», авторы Ф.Ф. </a:t>
            </a:r>
            <a:r>
              <a:rPr lang="ru-RU" sz="14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Рау</a:t>
            </a:r>
            <a:r>
              <a:rPr lang="ru-RU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, Н.Ф. </a:t>
            </a:r>
            <a:r>
              <a:rPr lang="ru-RU" sz="14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Слезиной</a:t>
            </a:r>
            <a:r>
              <a:rPr lang="ru-RU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ru-RU" sz="1400" i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Стр. 3-30</a:t>
            </a:r>
            <a:endParaRPr lang="ru-RU" sz="1400" i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 descr="C:\larIg\desktop\РАСПЕВКИ\Фото0237.jpg"/>
          <p:cNvPicPr>
            <a:picLocks noChangeAspect="1" noChangeArrowheads="1"/>
          </p:cNvPicPr>
          <p:nvPr/>
        </p:nvPicPr>
        <p:blipFill>
          <a:blip r:embed="rId2" cstate="print"/>
          <a:srcRect l="52919" t="26310" r="20174" b="23463"/>
          <a:stretch>
            <a:fillRect/>
          </a:stretch>
        </p:blipFill>
        <p:spPr bwMode="auto">
          <a:xfrm>
            <a:off x="1071538" y="2528883"/>
            <a:ext cx="2071702" cy="290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71538" y="2285992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Часть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Лариса\Рабочий стол\Устное слово\SWScan00011.tif"/>
          <p:cNvPicPr>
            <a:picLocks noChangeAspect="1" noChangeArrowheads="1"/>
          </p:cNvPicPr>
          <p:nvPr/>
        </p:nvPicPr>
        <p:blipFill>
          <a:blip r:embed="rId3">
            <a:extLst/>
          </a:blip>
          <a:srcRect l="50831" t="32186" r="13682" b="47604"/>
          <a:stretch>
            <a:fillRect/>
          </a:stretch>
        </p:blipFill>
        <p:spPr bwMode="auto">
          <a:xfrm>
            <a:off x="857224" y="1643050"/>
            <a:ext cx="3622171" cy="26432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2066" y="1428736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FF00"/>
                </a:solidFill>
                <a:latin typeface="Arial Black" pitchFamily="34" charset="0"/>
              </a:rPr>
              <a:t>Вова  там.</a:t>
            </a:r>
            <a:endParaRPr lang="ru-RU" sz="400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4500570"/>
            <a:ext cx="485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3300"/>
                </a:solidFill>
                <a:latin typeface="Arial Black" pitchFamily="34" charset="0"/>
              </a:rPr>
              <a:t>Мама  тут.</a:t>
            </a:r>
            <a:endParaRPr lang="ru-RU" sz="6000" dirty="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0232" y="5643578"/>
            <a:ext cx="5357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C000"/>
                </a:solidFill>
                <a:latin typeface="Arial Black" pitchFamily="34" charset="0"/>
              </a:rPr>
              <a:t>Тома  тут.</a:t>
            </a:r>
            <a:endParaRPr lang="ru-RU" sz="6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Лариса\Рабочий стол\Устное слово\SWScan00011.tif"/>
          <p:cNvPicPr>
            <a:picLocks noChangeAspect="1" noChangeArrowheads="1"/>
          </p:cNvPicPr>
          <p:nvPr/>
        </p:nvPicPr>
        <p:blipFill>
          <a:blip r:embed="rId3">
            <a:extLst/>
          </a:blip>
          <a:srcRect l="51791" t="55389" r="12723" b="23653"/>
          <a:stretch>
            <a:fillRect/>
          </a:stretch>
        </p:blipFill>
        <p:spPr bwMode="auto">
          <a:xfrm>
            <a:off x="285720" y="642918"/>
            <a:ext cx="4089824" cy="30950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57752" y="428604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Мама  там.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2" y="1428736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C000"/>
                </a:solidFill>
                <a:latin typeface="Arial Black" pitchFamily="34" charset="0"/>
              </a:rPr>
              <a:t>Тома  там.</a:t>
            </a:r>
            <a:endParaRPr lang="ru-RU" sz="36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3786190"/>
            <a:ext cx="6500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itchFamily="34" charset="0"/>
              </a:rPr>
              <a:t>Папа  тут.</a:t>
            </a:r>
            <a:endParaRPr lang="ru-RU" sz="6000" dirty="0">
              <a:solidFill>
                <a:schemeClr val="accent5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282" y="4643446"/>
            <a:ext cx="7358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00FF00"/>
                </a:solidFill>
                <a:latin typeface="Arial Black" pitchFamily="34" charset="0"/>
              </a:rPr>
              <a:t>Вова  тут.</a:t>
            </a:r>
            <a:endParaRPr lang="ru-RU" sz="600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5500702"/>
            <a:ext cx="5500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err="1" smtClean="0">
                <a:solidFill>
                  <a:srgbClr val="EF11D5"/>
                </a:solidFill>
                <a:latin typeface="Arial Black" pitchFamily="34" charset="0"/>
              </a:rPr>
              <a:t>Вава</a:t>
            </a:r>
            <a:r>
              <a:rPr lang="ru-RU" sz="6000" dirty="0" smtClean="0">
                <a:solidFill>
                  <a:srgbClr val="EF11D5"/>
                </a:solidFill>
                <a:latin typeface="Arial Black" pitchFamily="34" charset="0"/>
              </a:rPr>
              <a:t>  тут.</a:t>
            </a:r>
            <a:endParaRPr lang="ru-RU" sz="6000" dirty="0">
              <a:solidFill>
                <a:srgbClr val="EF11D5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Лариса\Рабочий стол\Устное слово\SWScan00014.tif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23287" t="6587" r="38537" b="53742"/>
          <a:stretch>
            <a:fillRect/>
          </a:stretch>
        </p:blipFill>
        <p:spPr bwMode="auto">
          <a:xfrm>
            <a:off x="428596" y="357166"/>
            <a:ext cx="2357454" cy="3123627"/>
          </a:xfrm>
          <a:prstGeom prst="rect">
            <a:avLst/>
          </a:prstGeom>
          <a:noFill/>
        </p:spPr>
      </p:pic>
      <p:pic>
        <p:nvPicPr>
          <p:cNvPr id="9219" name="Picture 3" descr="C:\Documents and Settings\Лариса\Рабочий стол\Устное слово\SWScan00014.tif"/>
          <p:cNvPicPr>
            <a:picLocks noChangeAspect="1" noChangeArrowheads="1"/>
          </p:cNvPicPr>
          <p:nvPr/>
        </p:nvPicPr>
        <p:blipFill>
          <a:blip r:embed="rId4">
            <a:extLst/>
          </a:blip>
          <a:srcRect l="61463" t="29790" r="4178" b="50749"/>
          <a:stretch>
            <a:fillRect/>
          </a:stretch>
        </p:blipFill>
        <p:spPr bwMode="auto">
          <a:xfrm>
            <a:off x="5715008" y="4286256"/>
            <a:ext cx="3165253" cy="22860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429520" y="357166"/>
            <a:ext cx="1071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endParaRPr lang="ru-RU" sz="8000" dirty="0">
              <a:solidFill>
                <a:srgbClr val="99FF99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1802" y="1785926"/>
            <a:ext cx="780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endParaRPr lang="ru-RU" sz="6000" dirty="0">
              <a:solidFill>
                <a:srgbClr val="FF66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166" y="5500702"/>
            <a:ext cx="3857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6600" dirty="0" smtClean="0">
                <a:solidFill>
                  <a:srgbClr val="CC9900"/>
                </a:solidFill>
                <a:latin typeface="Arial Black" pitchFamily="34" charset="0"/>
              </a:rPr>
              <a:t>опата</a:t>
            </a:r>
            <a:endParaRPr lang="ru-RU" sz="6600" dirty="0">
              <a:solidFill>
                <a:srgbClr val="CC9900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87200" y="1785925"/>
            <a:ext cx="697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FF6600"/>
                </a:solidFill>
                <a:latin typeface="Arial Black" pitchFamily="34" charset="0"/>
              </a:rPr>
              <a:t>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79523" y="1785924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FF6600"/>
                </a:solidFill>
                <a:latin typeface="Arial Black" pitchFamily="34" charset="0"/>
              </a:rPr>
              <a:t>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12160" y="1785923"/>
            <a:ext cx="697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dirty="0">
                <a:solidFill>
                  <a:srgbClr val="FF6600"/>
                </a:solidFill>
                <a:latin typeface="Arial Black" pitchFamily="34" charset="0"/>
              </a:rPr>
              <a:t>п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48820" y="1785922"/>
            <a:ext cx="697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dirty="0">
                <a:solidFill>
                  <a:srgbClr val="FF6600"/>
                </a:solidFill>
                <a:latin typeface="Arial Black" pitchFamily="34" charset="0"/>
              </a:rPr>
              <a:t>а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Лариса\Рабочий стол\Устное слово\SWScan00014.tif"/>
          <p:cNvPicPr>
            <a:picLocks noChangeAspect="1" noChangeArrowheads="1"/>
          </p:cNvPicPr>
          <p:nvPr/>
        </p:nvPicPr>
        <p:blipFill>
          <a:blip r:embed="rId3">
            <a:extLst/>
          </a:blip>
          <a:srcRect l="61463" t="2844" r="4178" b="82186"/>
          <a:stretch>
            <a:fillRect/>
          </a:stretch>
        </p:blipFill>
        <p:spPr bwMode="auto">
          <a:xfrm>
            <a:off x="214282" y="214290"/>
            <a:ext cx="3086122" cy="17145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14744" y="857232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3600" dirty="0" smtClean="0">
                <a:solidFill>
                  <a:srgbClr val="FF6600"/>
                </a:solidFill>
                <a:latin typeface="Arial Black" pitchFamily="34" charset="0"/>
              </a:rPr>
              <a:t>ампа   упа</a:t>
            </a:r>
            <a:r>
              <a:rPr lang="ru-RU" sz="36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3600" dirty="0" smtClean="0">
                <a:solidFill>
                  <a:srgbClr val="FF6600"/>
                </a:solidFill>
                <a:latin typeface="Arial Black" pitchFamily="34" charset="0"/>
              </a:rPr>
              <a:t>а.</a:t>
            </a:r>
            <a:endParaRPr lang="ru-RU" sz="3600" dirty="0">
              <a:solidFill>
                <a:srgbClr val="FF6600"/>
              </a:solidFill>
              <a:latin typeface="Arial Black" pitchFamily="34" charset="0"/>
            </a:endParaRPr>
          </a:p>
        </p:txBody>
      </p:sp>
      <p:pic>
        <p:nvPicPr>
          <p:cNvPr id="10243" name="Picture 3" descr="C:\Documents and Settings\Лариса\Рабочий стол\Устное слово\SWScan00014.tif"/>
          <p:cNvPicPr>
            <a:picLocks noChangeAspect="1" noChangeArrowheads="1"/>
          </p:cNvPicPr>
          <p:nvPr/>
        </p:nvPicPr>
        <p:blipFill>
          <a:blip r:embed="rId4">
            <a:extLst/>
          </a:blip>
          <a:srcRect l="38558" t="54491" r="18494" b="35030"/>
          <a:stretch>
            <a:fillRect/>
          </a:stretch>
        </p:blipFill>
        <p:spPr bwMode="auto">
          <a:xfrm>
            <a:off x="2285984" y="3214686"/>
            <a:ext cx="4592443" cy="14287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5214950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92D050"/>
                </a:solidFill>
                <a:latin typeface="Arial Black" pitchFamily="34" charset="0"/>
              </a:rPr>
              <a:t>Вова   упа</a:t>
            </a:r>
            <a:r>
              <a:rPr lang="ru-RU" sz="40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4000" dirty="0" smtClean="0">
                <a:solidFill>
                  <a:srgbClr val="92D050"/>
                </a:solidFill>
                <a:latin typeface="Arial Black" pitchFamily="34" charset="0"/>
              </a:rPr>
              <a:t>.</a:t>
            </a:r>
            <a:endParaRPr lang="ru-RU" sz="4000" dirty="0">
              <a:solidFill>
                <a:srgbClr val="92D05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4810" y="5286388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3600" dirty="0" smtClean="0">
                <a:solidFill>
                  <a:srgbClr val="CC9900"/>
                </a:solidFill>
                <a:latin typeface="Arial Black" pitchFamily="34" charset="0"/>
              </a:rPr>
              <a:t>опата   упа</a:t>
            </a:r>
            <a:r>
              <a:rPr lang="ru-RU" sz="36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3600" dirty="0" smtClean="0">
                <a:solidFill>
                  <a:srgbClr val="CC9900"/>
                </a:solidFill>
                <a:latin typeface="Arial Black" pitchFamily="34" charset="0"/>
              </a:rPr>
              <a:t>а.</a:t>
            </a:r>
            <a:endParaRPr lang="ru-RU" sz="3600" dirty="0">
              <a:solidFill>
                <a:srgbClr val="CC99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Лариса\Рабочий стол\Устное слово\SWScan00013.tif"/>
          <p:cNvPicPr>
            <a:picLocks noChangeAspect="1" noChangeArrowheads="1"/>
          </p:cNvPicPr>
          <p:nvPr/>
        </p:nvPicPr>
        <p:blipFill>
          <a:blip r:embed="rId3">
            <a:extLst/>
          </a:blip>
          <a:srcRect l="9615" t="2095" r="46154" b="76946"/>
          <a:stretch>
            <a:fillRect/>
          </a:stretch>
        </p:blipFill>
        <p:spPr bwMode="auto">
          <a:xfrm>
            <a:off x="357158" y="357166"/>
            <a:ext cx="3755598" cy="2286016"/>
          </a:xfrm>
          <a:prstGeom prst="rect">
            <a:avLst/>
          </a:prstGeom>
          <a:noFill/>
        </p:spPr>
      </p:pic>
      <p:pic>
        <p:nvPicPr>
          <p:cNvPr id="11267" name="Picture 3" descr="C:\Documents and Settings\Лариса\Рабочий стол\Устное слово\SWScan00013.tif"/>
          <p:cNvPicPr>
            <a:picLocks noChangeAspect="1" noChangeArrowheads="1"/>
          </p:cNvPicPr>
          <p:nvPr/>
        </p:nvPicPr>
        <p:blipFill>
          <a:blip r:embed="rId4">
            <a:extLst/>
          </a:blip>
          <a:srcRect l="51923" t="2095" r="9615" b="76198"/>
          <a:stretch>
            <a:fillRect/>
          </a:stretch>
        </p:blipFill>
        <p:spPr bwMode="auto">
          <a:xfrm>
            <a:off x="5286380" y="3929066"/>
            <a:ext cx="3448731" cy="25003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00562" y="1285860"/>
            <a:ext cx="4214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400" dirty="0" smtClean="0">
                <a:solidFill>
                  <a:srgbClr val="00FF00"/>
                </a:solidFill>
                <a:latin typeface="Arial Black" pitchFamily="34" charset="0"/>
              </a:rPr>
              <a:t>Вова   упа</a:t>
            </a:r>
            <a:r>
              <a:rPr lang="ru-RU" sz="44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4400" dirty="0" smtClean="0">
                <a:solidFill>
                  <a:srgbClr val="00FF00"/>
                </a:solidFill>
                <a:latin typeface="Arial Black" pitchFamily="34" charset="0"/>
              </a:rPr>
              <a:t>.</a:t>
            </a:r>
            <a:endParaRPr lang="ru-RU" sz="440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5286388"/>
            <a:ext cx="4572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Тома   упа</a:t>
            </a:r>
            <a:r>
              <a:rPr lang="ru-RU" sz="44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а.</a:t>
            </a:r>
            <a:endParaRPr lang="ru-RU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 decel="100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Лариса\Рабочий стол\Устное слово\SWScan00013.tif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 l="10577" t="44760" r="12500" b="14072"/>
          <a:stretch>
            <a:fillRect/>
          </a:stretch>
        </p:blipFill>
        <p:spPr bwMode="auto">
          <a:xfrm>
            <a:off x="2285984" y="2643182"/>
            <a:ext cx="4572032" cy="3143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5929330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FF00"/>
                </a:solidFill>
                <a:latin typeface="Arial Black" pitchFamily="34" charset="0"/>
              </a:rPr>
              <a:t>Вова   упа</a:t>
            </a:r>
            <a:r>
              <a:rPr lang="ru-RU" sz="36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3600" dirty="0" smtClean="0">
                <a:solidFill>
                  <a:srgbClr val="00FF00"/>
                </a:solidFill>
                <a:latin typeface="Arial Black" pitchFamily="34" charset="0"/>
              </a:rPr>
              <a:t>.</a:t>
            </a:r>
            <a:endParaRPr lang="ru-RU" sz="360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82" y="5929330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>
                <a:solidFill>
                  <a:srgbClr val="FFFF00"/>
                </a:solidFill>
                <a:latin typeface="Arial Black" pitchFamily="34" charset="0"/>
              </a:rPr>
              <a:t>Вава</a:t>
            </a:r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   упа</a:t>
            </a:r>
            <a:r>
              <a:rPr lang="ru-RU" sz="36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а.</a:t>
            </a:r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224" y="571480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CC"/>
                </a:solidFill>
                <a:latin typeface="Arial Black" pitchFamily="34" charset="0"/>
              </a:rPr>
              <a:t>- </a:t>
            </a:r>
            <a:r>
              <a:rPr lang="ru-RU" sz="3200" dirty="0" smtClean="0">
                <a:solidFill>
                  <a:srgbClr val="FF0066"/>
                </a:solidFill>
                <a:latin typeface="Arial Black" pitchFamily="34" charset="0"/>
              </a:rPr>
              <a:t>Мама,  мама!   </a:t>
            </a:r>
            <a:r>
              <a:rPr lang="ru-RU" sz="3200" dirty="0" smtClean="0">
                <a:solidFill>
                  <a:srgbClr val="00FF00"/>
                </a:solidFill>
                <a:latin typeface="Arial Black" pitchFamily="34" charset="0"/>
              </a:rPr>
              <a:t>Вова   упа</a:t>
            </a:r>
            <a:r>
              <a:rPr lang="ru-RU" sz="32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3200" dirty="0" smtClean="0">
                <a:solidFill>
                  <a:srgbClr val="00FF00"/>
                </a:solidFill>
                <a:latin typeface="Arial Black" pitchFamily="34" charset="0"/>
              </a:rPr>
              <a:t>!</a:t>
            </a:r>
            <a:endParaRPr lang="ru-RU" sz="320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7224" y="1714488"/>
            <a:ext cx="792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CC"/>
                </a:solidFill>
                <a:latin typeface="Arial Black" pitchFamily="34" charset="0"/>
              </a:rPr>
              <a:t>- </a:t>
            </a:r>
            <a:r>
              <a:rPr lang="ru-RU" sz="3200" dirty="0" smtClean="0">
                <a:solidFill>
                  <a:srgbClr val="FF0066"/>
                </a:solidFill>
                <a:latin typeface="Arial Black" pitchFamily="34" charset="0"/>
              </a:rPr>
              <a:t>Мама!   </a:t>
            </a:r>
            <a:r>
              <a:rPr lang="ru-RU" sz="3200" dirty="0" err="1" smtClean="0">
                <a:solidFill>
                  <a:srgbClr val="FFFF00"/>
                </a:solidFill>
                <a:latin typeface="Arial Black" pitchFamily="34" charset="0"/>
              </a:rPr>
              <a:t>Вава</a:t>
            </a:r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   упа</a:t>
            </a:r>
            <a:r>
              <a:rPr lang="ru-RU" sz="3200" dirty="0" smtClean="0">
                <a:solidFill>
                  <a:srgbClr val="99FF99"/>
                </a:solidFill>
                <a:latin typeface="Arial Black" pitchFamily="34" charset="0"/>
              </a:rPr>
              <a:t>л</a:t>
            </a:r>
            <a:r>
              <a:rPr lang="ru-RU" sz="3200" dirty="0" smtClean="0">
                <a:solidFill>
                  <a:srgbClr val="FFFF00"/>
                </a:solidFill>
                <a:latin typeface="Arial Black" pitchFamily="34" charset="0"/>
              </a:rPr>
              <a:t>а!</a:t>
            </a:r>
            <a:endParaRPr lang="ru-RU" sz="32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ариса\Desktop\Устное слово и песенки\15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66153" r="43333" b="17986"/>
          <a:stretch/>
        </p:blipFill>
        <p:spPr bwMode="auto">
          <a:xfrm>
            <a:off x="269926" y="2794177"/>
            <a:ext cx="3581994" cy="177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Лариса\Desktop\Устное слово и песенки\15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48586" r="43333" b="37208"/>
          <a:stretch/>
        </p:blipFill>
        <p:spPr bwMode="auto">
          <a:xfrm>
            <a:off x="5508103" y="260648"/>
            <a:ext cx="3352571" cy="149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404665"/>
            <a:ext cx="1584176" cy="216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771099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C66"/>
                </a:solidFill>
                <a:latin typeface="Times New Roman" pitchFamily="18" charset="0"/>
                <a:cs typeface="Times New Roman" pitchFamily="18" charset="0"/>
              </a:rPr>
              <a:t>- Тома,  там  вода!</a:t>
            </a:r>
            <a:endParaRPr lang="ru-RU" sz="4400" b="1" dirty="0">
              <a:solidFill>
                <a:srgbClr val="FFCC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472514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- Мама,  лопата  упала!</a:t>
            </a:r>
            <a:endParaRPr lang="ru-RU" sz="4400" b="1" dirty="0">
              <a:solidFill>
                <a:srgbClr val="FFCC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28186"/>
      </p:ext>
    </p:extLst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ариса\Desktop\Устное слово и песенки\16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5" t="31812" r="30520" b="11252"/>
          <a:stretch/>
        </p:blipFill>
        <p:spPr bwMode="auto">
          <a:xfrm>
            <a:off x="6537639" y="2996952"/>
            <a:ext cx="2210825" cy="3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9737" y="188640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err="1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Сс</a:t>
            </a:r>
            <a:endParaRPr lang="ru-RU" sz="9600" b="1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332656"/>
            <a:ext cx="1944216" cy="187220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Лариса\Desktop\Устное слово и песенки\16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63769" r="9905" b="25486"/>
          <a:stretch/>
        </p:blipFill>
        <p:spPr bwMode="auto">
          <a:xfrm>
            <a:off x="539552" y="476672"/>
            <a:ext cx="1512168" cy="15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411760" y="1199701"/>
            <a:ext cx="20425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оса</a:t>
            </a:r>
            <a:endParaRPr lang="ru-RU" sz="6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301208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4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Вава</a:t>
            </a:r>
            <a:r>
              <a:rPr lang="ru-RU" sz="4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400" b="1" dirty="0" err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Вава</a:t>
            </a:r>
            <a:r>
              <a:rPr lang="ru-RU" sz="4400" b="1" dirty="0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!  Тут  оса!</a:t>
            </a:r>
            <a:endParaRPr lang="ru-RU" sz="4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4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ариса\Desktop\Устное слово и песенки\1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t="5621" r="53457" b="77068"/>
          <a:stretch/>
        </p:blipFill>
        <p:spPr bwMode="auto">
          <a:xfrm>
            <a:off x="683568" y="620688"/>
            <a:ext cx="301936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Лариса\Desktop\Устное слово и песенки\17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1" t="5621" r="17876" b="77068"/>
          <a:stretch/>
        </p:blipFill>
        <p:spPr bwMode="auto">
          <a:xfrm>
            <a:off x="5724128" y="3477729"/>
            <a:ext cx="2498576" cy="24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1340768"/>
            <a:ext cx="4082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9632" y="4944566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ст</a:t>
            </a:r>
            <a:r>
              <a:rPr lang="ru-RU" sz="7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72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endParaRPr lang="ru-RU" sz="72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Лариса\Desktop\Устное слово и песенки\1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26115" r="12481" b="49909"/>
          <a:stretch/>
        </p:blipFill>
        <p:spPr bwMode="auto">
          <a:xfrm>
            <a:off x="1979712" y="764704"/>
            <a:ext cx="54578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587727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Вот  лото</a:t>
            </a:r>
            <a:r>
              <a:rPr lang="ru-RU" dirty="0" smtClean="0">
                <a:solidFill>
                  <a:srgbClr val="00FF00"/>
                </a:solidFill>
              </a:rPr>
              <a:t>.</a:t>
            </a:r>
            <a:endParaRPr lang="ru-RU" dirty="0">
              <a:solidFill>
                <a:srgbClr val="00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475167"/>
            <a:ext cx="26642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Вот  стол.  </a:t>
            </a:r>
            <a:endParaRPr lang="ru-RU" sz="4400" dirty="0">
              <a:solidFill>
                <a:srgbClr val="00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4625608"/>
            <a:ext cx="301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Вот  </a:t>
            </a:r>
            <a:r>
              <a:rPr lang="ru-RU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вода.   </a:t>
            </a:r>
            <a:endParaRPr lang="ru-RU" sz="4400" dirty="0">
              <a:solidFill>
                <a:srgbClr val="00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21796" y="4639672"/>
            <a:ext cx="3528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Вот  </a:t>
            </a:r>
            <a:r>
              <a:rPr lang="ru-RU" sz="4400" b="1" dirty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лампа.   </a:t>
            </a:r>
            <a:endParaRPr lang="ru-RU" sz="4400" dirty="0">
              <a:solidFill>
                <a:srgbClr val="FFCC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3473232"/>
            <a:ext cx="2771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Вот  </a:t>
            </a:r>
            <a:r>
              <a:rPr lang="ru-RU" sz="4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стул.   </a:t>
            </a:r>
            <a:endParaRPr lang="ru-RU" sz="440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7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2348880"/>
            <a:ext cx="864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B0F0"/>
                </a:solidFill>
                <a:latin typeface="Arial Black" pitchFamily="34" charset="0"/>
              </a:rPr>
              <a:t>П</a:t>
            </a:r>
            <a:endParaRPr lang="ru-RU" sz="7200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2343039"/>
            <a:ext cx="648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7200" dirty="0">
                <a:solidFill>
                  <a:srgbClr val="FF0000"/>
                </a:solidFill>
                <a:latin typeface="Arial Black" pitchFamily="34" charset="0"/>
              </a:rPr>
              <a:t>а</a:t>
            </a:r>
            <a:endParaRPr lang="ru-RU" sz="7200" dirty="0">
              <a:solidFill>
                <a:prstClr val="black"/>
              </a:solidFill>
              <a:latin typeface="Arial Black" pitchFamily="34" charset="0"/>
            </a:endParaRPr>
          </a:p>
          <a:p>
            <a:endParaRPr lang="ru-RU" sz="7200" dirty="0"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2375683"/>
            <a:ext cx="8002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rgbClr val="00B0F0"/>
                </a:solidFill>
                <a:latin typeface="Arial Black" pitchFamily="34" charset="0"/>
              </a:rPr>
              <a:t>п</a:t>
            </a:r>
            <a:endParaRPr lang="ru-RU" sz="7200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38714" y="2403457"/>
            <a:ext cx="8002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7200" dirty="0">
                <a:solidFill>
                  <a:srgbClr val="FF0000"/>
                </a:solidFill>
                <a:latin typeface="Arial Black" pitchFamily="34" charset="0"/>
              </a:rPr>
              <a:t>а</a:t>
            </a:r>
            <a:endParaRPr lang="ru-RU" sz="72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026" name="Picture 2" descr="G:\Устное слово\SWScan0000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5459" r="57878" b="9017"/>
          <a:stretch>
            <a:fillRect/>
          </a:stretch>
        </p:blipFill>
        <p:spPr bwMode="auto">
          <a:xfrm>
            <a:off x="6072198" y="1857364"/>
            <a:ext cx="1785950" cy="4663314"/>
          </a:xfrm>
          <a:prstGeom prst="roundRect">
            <a:avLst/>
          </a:prstGeom>
          <a:noFill/>
        </p:spPr>
      </p:pic>
      <p:pic>
        <p:nvPicPr>
          <p:cNvPr id="1027" name="Picture 3" descr="G:\Устное слово\SWScan0000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2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37687" t="28126" r="16625" b="48190"/>
          <a:stretch>
            <a:fillRect/>
          </a:stretch>
        </p:blipFill>
        <p:spPr bwMode="auto">
          <a:xfrm>
            <a:off x="1569704" y="260648"/>
            <a:ext cx="2916324" cy="1944216"/>
          </a:xfrm>
          <a:prstGeom prst="roundRect">
            <a:avLst/>
          </a:prstGeom>
          <a:noFill/>
        </p:spPr>
      </p:pic>
      <p:pic>
        <p:nvPicPr>
          <p:cNvPr id="2" name="Picture 2" descr="E:\Мои документы (E)\Мои рисунки\ОФОРМЛЕНИЕ ПРЕЗЕНТАЦИЙ - КАРТИНКИ\Gif и картинки\0_8fc5_a90ff005_L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85918" y="4000500"/>
            <a:ext cx="2286016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092258"/>
      </p:ext>
    </p:extLst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Устное слово 2\Data\18.bmp"/>
          <p:cNvPicPr>
            <a:picLocks noChangeAspect="1" noChangeArrowheads="1"/>
          </p:cNvPicPr>
          <p:nvPr/>
        </p:nvPicPr>
        <p:blipFill>
          <a:blip r:embed="rId2">
            <a:extLst/>
          </a:blip>
          <a:srcRect l="13533" t="8164" r="51002" b="58367"/>
          <a:stretch>
            <a:fillRect/>
          </a:stretch>
        </p:blipFill>
        <p:spPr bwMode="auto">
          <a:xfrm>
            <a:off x="785786" y="857232"/>
            <a:ext cx="2714644" cy="34126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14876" y="928670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FF99"/>
                </a:solidFill>
              </a:rPr>
              <a:t>Вот  </a:t>
            </a:r>
            <a:r>
              <a:rPr lang="ru-RU" sz="6000" b="1" dirty="0" smtClean="0">
                <a:solidFill>
                  <a:srgbClr val="FFFF00"/>
                </a:solidFill>
              </a:rPr>
              <a:t>Во</a:t>
            </a:r>
            <a:r>
              <a:rPr lang="ru-RU" sz="5400" dirty="0" smtClean="0">
                <a:solidFill>
                  <a:srgbClr val="FFFF00"/>
                </a:solidFill>
              </a:rPr>
              <a:t>ва</a:t>
            </a:r>
            <a:r>
              <a:rPr lang="ru-RU" sz="5400" dirty="0" smtClean="0">
                <a:solidFill>
                  <a:srgbClr val="FFFF99"/>
                </a:solidFill>
              </a:rPr>
              <a:t>.</a:t>
            </a:r>
            <a:endParaRPr lang="ru-RU" sz="5400" dirty="0">
              <a:solidFill>
                <a:srgbClr val="FFFF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714620"/>
            <a:ext cx="4071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FF99"/>
                </a:solidFill>
              </a:rPr>
              <a:t>Вот  </a:t>
            </a:r>
            <a:r>
              <a:rPr lang="ru-RU" sz="5400" dirty="0" smtClean="0">
                <a:solidFill>
                  <a:srgbClr val="FF9900"/>
                </a:solidFill>
              </a:rPr>
              <a:t>ло</a:t>
            </a:r>
            <a:r>
              <a:rPr lang="ru-RU" sz="6000" b="1" dirty="0" smtClean="0">
                <a:solidFill>
                  <a:srgbClr val="FF9900"/>
                </a:solidFill>
              </a:rPr>
              <a:t>па</a:t>
            </a:r>
            <a:r>
              <a:rPr lang="ru-RU" sz="5400" dirty="0" smtClean="0">
                <a:solidFill>
                  <a:srgbClr val="FF9900"/>
                </a:solidFill>
              </a:rPr>
              <a:t>та</a:t>
            </a:r>
            <a:r>
              <a:rPr lang="ru-RU" sz="5400" dirty="0" smtClean="0">
                <a:solidFill>
                  <a:srgbClr val="FFFF99"/>
                </a:solidFill>
              </a:rPr>
              <a:t>.</a:t>
            </a:r>
            <a:endParaRPr lang="ru-RU" sz="5400" dirty="0">
              <a:solidFill>
                <a:srgbClr val="FFFF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4286256"/>
            <a:ext cx="7429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FF00"/>
                </a:solidFill>
              </a:rPr>
              <a:t>Во</a:t>
            </a:r>
            <a:r>
              <a:rPr lang="ru-RU" sz="5400" dirty="0" smtClean="0">
                <a:solidFill>
                  <a:srgbClr val="FFFF00"/>
                </a:solidFill>
              </a:rPr>
              <a:t>ва</a:t>
            </a:r>
            <a:r>
              <a:rPr lang="ru-RU" sz="5400" dirty="0" smtClean="0">
                <a:solidFill>
                  <a:srgbClr val="FFFF99"/>
                </a:solidFill>
              </a:rPr>
              <a:t>  сло</a:t>
            </a:r>
            <a:r>
              <a:rPr lang="ru-RU" sz="6000" b="1" dirty="0" smtClean="0">
                <a:solidFill>
                  <a:srgbClr val="FFFF99"/>
                </a:solidFill>
              </a:rPr>
              <a:t>мал</a:t>
            </a:r>
            <a:r>
              <a:rPr lang="ru-RU" sz="5400" dirty="0" smtClean="0">
                <a:solidFill>
                  <a:srgbClr val="FFFF99"/>
                </a:solidFill>
              </a:rPr>
              <a:t>  </a:t>
            </a:r>
            <a:r>
              <a:rPr lang="ru-RU" sz="5400" dirty="0" smtClean="0">
                <a:solidFill>
                  <a:srgbClr val="FF9900"/>
                </a:solidFill>
              </a:rPr>
              <a:t>ло</a:t>
            </a:r>
            <a:r>
              <a:rPr lang="ru-RU" sz="6000" b="1" dirty="0" smtClean="0">
                <a:solidFill>
                  <a:srgbClr val="FF9900"/>
                </a:solidFill>
              </a:rPr>
              <a:t>па</a:t>
            </a:r>
            <a:r>
              <a:rPr lang="ru-RU" sz="5400" dirty="0" smtClean="0">
                <a:solidFill>
                  <a:srgbClr val="FF9900"/>
                </a:solidFill>
              </a:rPr>
              <a:t>ту</a:t>
            </a:r>
            <a:r>
              <a:rPr lang="ru-RU" sz="5400" dirty="0" smtClean="0">
                <a:solidFill>
                  <a:srgbClr val="FFFF99"/>
                </a:solidFill>
              </a:rPr>
              <a:t>.</a:t>
            </a:r>
            <a:endParaRPr lang="ru-RU" sz="5400" dirty="0">
              <a:solidFill>
                <a:srgbClr val="FF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80" y="5286388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FFFF"/>
                </a:solidFill>
              </a:rPr>
              <a:t>с  </a:t>
            </a:r>
            <a:r>
              <a:rPr lang="ru-RU" sz="3600" b="1" dirty="0" err="1" smtClean="0">
                <a:solidFill>
                  <a:srgbClr val="00FFFF"/>
                </a:solidFill>
              </a:rPr>
              <a:t>ло</a:t>
            </a:r>
            <a:r>
              <a:rPr lang="ru-RU" sz="3600" b="1" dirty="0" smtClean="0">
                <a:solidFill>
                  <a:srgbClr val="FFFF99"/>
                </a:solidFill>
              </a:rPr>
              <a:t> </a:t>
            </a:r>
            <a:endParaRPr lang="ru-RU" sz="3600" b="1" dirty="0">
              <a:solidFill>
                <a:srgbClr val="FFF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8992" y="5286388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00FFFF"/>
                </a:solidFill>
              </a:rPr>
              <a:t>сло</a:t>
            </a:r>
            <a:r>
              <a:rPr lang="ru-RU" sz="3200" b="1" dirty="0" smtClean="0">
                <a:solidFill>
                  <a:srgbClr val="00FFFF"/>
                </a:solidFill>
              </a:rPr>
              <a:t> </a:t>
            </a:r>
            <a:r>
              <a:rPr lang="ru-RU" sz="3600" b="1" dirty="0" smtClean="0">
                <a:solidFill>
                  <a:srgbClr val="00FFFF"/>
                </a:solidFill>
              </a:rPr>
              <a:t>мал</a:t>
            </a:r>
            <a:endParaRPr lang="ru-RU" sz="3600" b="1" dirty="0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18" y="6072206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00FFFF"/>
                </a:solidFill>
              </a:rPr>
              <a:t>сло</a:t>
            </a:r>
            <a:endParaRPr lang="ru-RU" sz="3200" b="1" dirty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8992" y="6000768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FFFF"/>
                </a:solidFill>
              </a:rPr>
              <a:t>сло</a:t>
            </a:r>
            <a:r>
              <a:rPr lang="ru-RU" sz="3600" b="1" dirty="0" smtClean="0">
                <a:solidFill>
                  <a:srgbClr val="00FFFF"/>
                </a:solidFill>
              </a:rPr>
              <a:t>мал</a:t>
            </a:r>
            <a:endParaRPr lang="ru-RU" sz="3600" b="1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Лариса\Рабочий стол\Устное слово 2\Data\18.bmp"/>
          <p:cNvPicPr>
            <a:picLocks noChangeAspect="1" noChangeArrowheads="1"/>
          </p:cNvPicPr>
          <p:nvPr/>
        </p:nvPicPr>
        <p:blipFill>
          <a:blip r:embed="rId2">
            <a:extLst/>
          </a:blip>
          <a:srcRect l="14546" t="44675" r="51002" b="22617"/>
          <a:stretch>
            <a:fillRect/>
          </a:stretch>
        </p:blipFill>
        <p:spPr bwMode="auto">
          <a:xfrm>
            <a:off x="5143504" y="2067476"/>
            <a:ext cx="3071834" cy="38849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714356"/>
            <a:ext cx="7072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9900"/>
                </a:solidFill>
              </a:rPr>
              <a:t>То</a:t>
            </a:r>
            <a:r>
              <a:rPr lang="ru-RU" sz="4400" b="1" dirty="0" smtClean="0">
                <a:solidFill>
                  <a:srgbClr val="FF9900"/>
                </a:solidFill>
              </a:rPr>
              <a:t>ма</a:t>
            </a: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r>
              <a:rPr lang="ru-RU" sz="4400" b="1" dirty="0" smtClean="0">
                <a:solidFill>
                  <a:srgbClr val="FFFF99"/>
                </a:solidFill>
              </a:rPr>
              <a:t>сло</a:t>
            </a:r>
            <a:r>
              <a:rPr lang="ru-RU" sz="5400" b="1" dirty="0" smtClean="0">
                <a:solidFill>
                  <a:srgbClr val="FFFF99"/>
                </a:solidFill>
              </a:rPr>
              <a:t>ма</a:t>
            </a:r>
            <a:r>
              <a:rPr lang="ru-RU" sz="4400" b="1" dirty="0" smtClean="0">
                <a:solidFill>
                  <a:srgbClr val="FFFF99"/>
                </a:solidFill>
              </a:rPr>
              <a:t>ла</a:t>
            </a:r>
            <a:r>
              <a:rPr lang="ru-RU" sz="4400" b="1" dirty="0" smtClean="0">
                <a:solidFill>
                  <a:schemeClr val="bg1"/>
                </a:solidFill>
              </a:rPr>
              <a:t>  </a:t>
            </a:r>
            <a:r>
              <a:rPr lang="ru-RU" sz="4400" b="1" dirty="0" smtClean="0">
                <a:solidFill>
                  <a:srgbClr val="FF00FF"/>
                </a:solidFill>
              </a:rPr>
              <a:t>стул</a:t>
            </a:r>
            <a:r>
              <a:rPr lang="ru-RU" sz="4400" b="1" dirty="0" smtClean="0">
                <a:solidFill>
                  <a:schemeClr val="bg1"/>
                </a:solidFill>
              </a:rPr>
              <a:t>.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2643182"/>
            <a:ext cx="17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FF00"/>
                </a:solidFill>
              </a:rPr>
              <a:t>сло</a:t>
            </a:r>
            <a:r>
              <a:rPr lang="ru-RU" sz="3200" b="1" dirty="0" smtClean="0">
                <a:solidFill>
                  <a:srgbClr val="FFFF00"/>
                </a:solidFill>
              </a:rPr>
              <a:t>  </a:t>
            </a:r>
            <a:r>
              <a:rPr lang="ru-RU" sz="3600" b="1" dirty="0" smtClean="0">
                <a:solidFill>
                  <a:srgbClr val="FFFF00"/>
                </a:solidFill>
              </a:rPr>
              <a:t>мал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2571744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сло</a:t>
            </a:r>
            <a:r>
              <a:rPr lang="ru-RU" sz="3600" b="1" dirty="0" smtClean="0">
                <a:solidFill>
                  <a:srgbClr val="FFFF00"/>
                </a:solidFill>
              </a:rPr>
              <a:t>мал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4286256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FF9900"/>
                </a:solidFill>
              </a:rPr>
              <a:t>сло</a:t>
            </a:r>
            <a:r>
              <a:rPr lang="ru-RU" sz="3200" b="1" dirty="0" smtClean="0">
                <a:solidFill>
                  <a:srgbClr val="FF9900"/>
                </a:solidFill>
              </a:rPr>
              <a:t>  </a:t>
            </a:r>
            <a:r>
              <a:rPr lang="ru-RU" sz="3600" b="1" dirty="0" err="1" smtClean="0">
                <a:solidFill>
                  <a:srgbClr val="FF9900"/>
                </a:solidFill>
              </a:rPr>
              <a:t>ма</a:t>
            </a:r>
            <a:r>
              <a:rPr lang="ru-RU" sz="3200" b="1" dirty="0" smtClean="0">
                <a:solidFill>
                  <a:srgbClr val="FF9900"/>
                </a:solidFill>
              </a:rPr>
              <a:t>  </a:t>
            </a:r>
            <a:r>
              <a:rPr lang="ru-RU" sz="3200" b="1" dirty="0" err="1" smtClean="0">
                <a:solidFill>
                  <a:srgbClr val="FF9900"/>
                </a:solidFill>
              </a:rPr>
              <a:t>ла</a:t>
            </a:r>
            <a:endParaRPr lang="ru-RU" sz="3200" b="1" dirty="0">
              <a:solidFill>
                <a:srgbClr val="FF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364" y="4286256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9900"/>
                </a:solidFill>
              </a:rPr>
              <a:t>сло</a:t>
            </a:r>
            <a:r>
              <a:rPr lang="ru-RU" sz="3600" b="1" dirty="0" smtClean="0">
                <a:solidFill>
                  <a:srgbClr val="FF9900"/>
                </a:solidFill>
              </a:rPr>
              <a:t>ма</a:t>
            </a:r>
            <a:r>
              <a:rPr lang="ru-RU" sz="3200" b="1" dirty="0" smtClean="0">
                <a:solidFill>
                  <a:srgbClr val="FF9900"/>
                </a:solidFill>
              </a:rPr>
              <a:t>ла</a:t>
            </a:r>
            <a:endParaRPr lang="ru-RU" sz="3200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риса\Desktop\Сканер\1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6516" r="6700" b="56176"/>
          <a:stretch/>
        </p:blipFill>
        <p:spPr bwMode="auto">
          <a:xfrm>
            <a:off x="1378074" y="1988840"/>
            <a:ext cx="64293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667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9900"/>
                </a:solidFill>
              </a:rPr>
              <a:t>Тома</a:t>
            </a:r>
            <a:r>
              <a:rPr lang="ru-RU" sz="4800" b="1" dirty="0" smtClean="0">
                <a:solidFill>
                  <a:schemeClr val="bg1"/>
                </a:solidFill>
              </a:rPr>
              <a:t>  </a:t>
            </a:r>
            <a:r>
              <a:rPr lang="ru-RU" sz="4800" b="1" dirty="0" smtClean="0">
                <a:solidFill>
                  <a:srgbClr val="FFFF99"/>
                </a:solidFill>
              </a:rPr>
              <a:t>сломала</a:t>
            </a:r>
            <a:r>
              <a:rPr lang="ru-RU" sz="4800" b="1" dirty="0" smtClean="0">
                <a:solidFill>
                  <a:schemeClr val="bg1"/>
                </a:solidFill>
              </a:rPr>
              <a:t>  </a:t>
            </a:r>
            <a:r>
              <a:rPr lang="ru-RU" sz="4800" b="1" dirty="0" smtClean="0">
                <a:solidFill>
                  <a:srgbClr val="FF99FF"/>
                </a:solidFill>
              </a:rPr>
              <a:t>лампу</a:t>
            </a:r>
            <a:endParaRPr lang="ru-RU" sz="4800" b="1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ариса\Desktop\Сканер\1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0" t="41635" r="21216" b="41054"/>
          <a:stretch/>
        </p:blipFill>
        <p:spPr bwMode="auto">
          <a:xfrm>
            <a:off x="4657886" y="404664"/>
            <a:ext cx="3849191" cy="23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21297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Arial Black" pitchFamily="34" charset="0"/>
              </a:rPr>
              <a:t>Вова  упал.</a:t>
            </a:r>
            <a:endParaRPr lang="ru-RU" sz="4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4221088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FF99FF"/>
                </a:solidFill>
                <a:latin typeface="Arial Black" pitchFamily="34" charset="0"/>
              </a:rPr>
              <a:t>Вова  сломал  дом.</a:t>
            </a:r>
            <a:endParaRPr lang="ru-RU" sz="4800" dirty="0">
              <a:solidFill>
                <a:srgbClr val="FF99FF"/>
              </a:solidFill>
              <a:latin typeface="Arial Black" pitchFamily="34" charset="0"/>
            </a:endParaRPr>
          </a:p>
        </p:txBody>
      </p:sp>
      <p:pic>
        <p:nvPicPr>
          <p:cNvPr id="6" name="Picture 2" descr="C:\Users\Лариса\Desktop\Сканер\1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8" t="41635" r="57284" b="41054"/>
          <a:stretch/>
        </p:blipFill>
        <p:spPr bwMode="auto">
          <a:xfrm>
            <a:off x="539552" y="404664"/>
            <a:ext cx="3484004" cy="23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82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34" decel="50000" autoRev="1" fill="hold">
                                          <p:stCondLst>
                                            <p:cond delay="6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4" fill="hold">
                                          <p:stCondLst>
                                            <p:cond delay="12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Сканер\20.bmp"/>
          <p:cNvPicPr>
            <a:picLocks noChangeAspect="1" noChangeArrowheads="1"/>
          </p:cNvPicPr>
          <p:nvPr/>
        </p:nvPicPr>
        <p:blipFill>
          <a:blip r:embed="rId3"/>
          <a:srcRect l="41254" t="5294" r="14962" b="72773"/>
          <a:stretch>
            <a:fillRect/>
          </a:stretch>
        </p:blipFill>
        <p:spPr bwMode="auto">
          <a:xfrm>
            <a:off x="642910" y="500042"/>
            <a:ext cx="3214710" cy="20717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72132" y="500042"/>
            <a:ext cx="2286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мя</a:t>
            </a:r>
            <a:r>
              <a:rPr lang="ru-RU" sz="7200" b="1" dirty="0" smtClean="0">
                <a:solidFill>
                  <a:srgbClr val="FFCCCC"/>
                </a:solidFill>
              </a:rPr>
              <a:t>со</a:t>
            </a:r>
            <a:endParaRPr lang="ru-RU" sz="7200" b="1" dirty="0">
              <a:solidFill>
                <a:srgbClr val="FFCC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1643050"/>
            <a:ext cx="1214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</a:rPr>
              <a:t>мя</a:t>
            </a:r>
            <a:endParaRPr lang="ru-RU" sz="6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950" y="1643050"/>
            <a:ext cx="1428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CCCC"/>
                </a:solidFill>
              </a:rPr>
              <a:t>со</a:t>
            </a:r>
            <a:endParaRPr lang="ru-RU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5643570" y="3000372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мя</a:t>
            </a:r>
            <a:r>
              <a:rPr lang="ru-RU" sz="7200" b="1" dirty="0" smtClean="0">
                <a:solidFill>
                  <a:srgbClr val="FFCCCC"/>
                </a:solidFill>
              </a:rPr>
              <a:t>со</a:t>
            </a:r>
            <a:endParaRPr lang="ru-RU" sz="7200" b="1" dirty="0">
              <a:solidFill>
                <a:srgbClr val="FFCCCC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Лариса\Рабочий стол\Сканер\20.bmp"/>
          <p:cNvPicPr>
            <a:picLocks noChangeAspect="1" noChangeArrowheads="1"/>
          </p:cNvPicPr>
          <p:nvPr/>
        </p:nvPicPr>
        <p:blipFill>
          <a:blip r:embed="rId3"/>
          <a:srcRect l="17902" t="22017" r="51935" b="64369"/>
          <a:stretch>
            <a:fillRect/>
          </a:stretch>
        </p:blipFill>
        <p:spPr bwMode="auto">
          <a:xfrm>
            <a:off x="714349" y="785794"/>
            <a:ext cx="2500330" cy="1451805"/>
          </a:xfrm>
          <a:prstGeom prst="rect">
            <a:avLst/>
          </a:prstGeom>
          <a:noFill/>
        </p:spPr>
      </p:pic>
      <p:pic>
        <p:nvPicPr>
          <p:cNvPr id="2051" name="Picture 3" descr="C:\Documents and Settings\Лариса\Рабочий стол\Сканер\20.bmp"/>
          <p:cNvPicPr>
            <a:picLocks noChangeAspect="1" noChangeArrowheads="1"/>
          </p:cNvPicPr>
          <p:nvPr/>
        </p:nvPicPr>
        <p:blipFill>
          <a:blip r:embed="rId3"/>
          <a:srcRect l="17902" t="39412" r="57773" b="29580"/>
          <a:stretch>
            <a:fillRect/>
          </a:stretch>
        </p:blipFill>
        <p:spPr bwMode="auto">
          <a:xfrm>
            <a:off x="6572264" y="3000372"/>
            <a:ext cx="1785950" cy="292895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29124" y="928670"/>
            <a:ext cx="2714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мас</a:t>
            </a:r>
            <a:r>
              <a:rPr lang="ru-RU" sz="7200" b="1" dirty="0" smtClean="0">
                <a:solidFill>
                  <a:srgbClr val="00FF00"/>
                </a:solidFill>
              </a:rPr>
              <a:t>ло</a:t>
            </a:r>
            <a:endParaRPr lang="ru-RU" sz="7200" b="1" dirty="0">
              <a:solidFill>
                <a:srgbClr val="00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678" y="5072074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мас</a:t>
            </a:r>
            <a:r>
              <a:rPr lang="ru-RU" sz="7200" b="1" dirty="0" smtClean="0">
                <a:solidFill>
                  <a:srgbClr val="00FF00"/>
                </a:solidFill>
              </a:rPr>
              <a:t>ло</a:t>
            </a:r>
            <a:endParaRPr lang="ru-RU" sz="7200" b="1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96" y="2643182"/>
            <a:ext cx="164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 smtClean="0">
                <a:solidFill>
                  <a:srgbClr val="FFFF00"/>
                </a:solidFill>
              </a:rPr>
              <a:t>мас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1670" y="2643182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solidFill>
                  <a:srgbClr val="00FF00"/>
                </a:solidFill>
              </a:rPr>
              <a:t>ло</a:t>
            </a:r>
            <a:endParaRPr lang="ru-RU" sz="5400" b="1" dirty="0">
              <a:solidFill>
                <a:srgbClr val="00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4071942"/>
            <a:ext cx="1071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solidFill>
                  <a:srgbClr val="FFFF00"/>
                </a:solidFill>
              </a:rPr>
              <a:t>ма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794" y="4071942"/>
            <a:ext cx="150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solidFill>
                  <a:srgbClr val="00FF00"/>
                </a:solidFill>
              </a:rPr>
              <a:t>сло</a:t>
            </a:r>
            <a:endParaRPr lang="ru-RU" sz="54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Сканер\21.bmp"/>
          <p:cNvPicPr>
            <a:picLocks noChangeAspect="1" noChangeArrowheads="1"/>
          </p:cNvPicPr>
          <p:nvPr/>
        </p:nvPicPr>
        <p:blipFill>
          <a:blip r:embed="rId3"/>
          <a:srcRect l="11475" t="5060" r="52879" b="76215"/>
          <a:stretch>
            <a:fillRect/>
          </a:stretch>
        </p:blipFill>
        <p:spPr bwMode="auto">
          <a:xfrm>
            <a:off x="642910" y="785794"/>
            <a:ext cx="3489032" cy="23574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72132" y="642918"/>
            <a:ext cx="2357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CCFF99"/>
                </a:solidFill>
              </a:rPr>
              <a:t>СУП</a:t>
            </a:r>
            <a:endParaRPr lang="ru-RU" sz="7200" b="1" dirty="0">
              <a:solidFill>
                <a:srgbClr val="CCFF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6314" y="2071678"/>
            <a:ext cx="142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CCFF99"/>
                </a:solidFill>
              </a:rPr>
              <a:t>СУ</a:t>
            </a:r>
            <a:endParaRPr lang="ru-RU" sz="7200" b="1" dirty="0">
              <a:solidFill>
                <a:srgbClr val="CCFF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5140" y="2071678"/>
            <a:ext cx="164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CCCC"/>
                </a:solidFill>
              </a:rPr>
              <a:t>П</a:t>
            </a:r>
            <a:endParaRPr lang="ru-RU" sz="7200" b="1" dirty="0">
              <a:solidFill>
                <a:srgbClr val="FFCC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3857628"/>
            <a:ext cx="121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СУ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736" y="3857628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СУП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6" y="3857628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УП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2330" y="3857628"/>
            <a:ext cx="164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СУП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0562" y="4071942"/>
            <a:ext cx="71438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57158" y="5214950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33CC"/>
                </a:solidFill>
              </a:rPr>
              <a:t>СТУ</a:t>
            </a:r>
            <a:endParaRPr lang="ru-RU" sz="5400" b="1" dirty="0">
              <a:solidFill>
                <a:srgbClr val="FF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57422" y="5214950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33CC"/>
                </a:solidFill>
              </a:rPr>
              <a:t>СТУЛ</a:t>
            </a:r>
            <a:endParaRPr lang="ru-RU" sz="5400" b="1" dirty="0">
              <a:solidFill>
                <a:srgbClr val="FF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9190" y="5214950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FF00"/>
                </a:solidFill>
              </a:rPr>
              <a:t>УТ</a:t>
            </a:r>
            <a:endParaRPr lang="ru-RU" sz="5400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29454" y="5214950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FF00"/>
                </a:solidFill>
              </a:rPr>
              <a:t>ТУТ</a:t>
            </a:r>
            <a:endParaRPr lang="ru-RU" sz="54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Лариса\Рабочий стол\Сканер\21.bmp"/>
          <p:cNvPicPr>
            <a:picLocks noChangeAspect="1" noChangeArrowheads="1"/>
          </p:cNvPicPr>
          <p:nvPr/>
        </p:nvPicPr>
        <p:blipFill>
          <a:blip r:embed="rId3"/>
          <a:srcRect l="12438" t="47753" r="13380" b="11052"/>
          <a:stretch>
            <a:fillRect/>
          </a:stretch>
        </p:blipFill>
        <p:spPr bwMode="auto">
          <a:xfrm>
            <a:off x="285720" y="571480"/>
            <a:ext cx="4600609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86380" y="928670"/>
            <a:ext cx="3643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FF00"/>
                </a:solidFill>
              </a:rPr>
              <a:t>Вот   стол.</a:t>
            </a:r>
            <a:endParaRPr lang="ru-RU" sz="5400" b="1" dirty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380" y="2714620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CCCC00"/>
                </a:solidFill>
              </a:rPr>
              <a:t>Вот   суп.</a:t>
            </a:r>
            <a:endParaRPr lang="ru-RU" sz="5400" b="1" dirty="0">
              <a:solidFill>
                <a:srgbClr val="CCCC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4357694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3300"/>
                </a:solidFill>
              </a:rPr>
              <a:t>Вот   мясо.</a:t>
            </a:r>
            <a:endParaRPr lang="ru-RU" sz="5400" b="1" dirty="0">
              <a:solidFill>
                <a:srgbClr val="FF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4357694"/>
            <a:ext cx="4214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Вот   масло.</a:t>
            </a:r>
            <a:endParaRPr lang="ru-RU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Сканер\22.bmp"/>
          <p:cNvPicPr>
            <a:picLocks noChangeAspect="1" noChangeArrowheads="1"/>
          </p:cNvPicPr>
          <p:nvPr/>
        </p:nvPicPr>
        <p:blipFill>
          <a:blip r:embed="rId3"/>
          <a:srcRect l="12909" t="5882" r="2285" b="65213"/>
          <a:stretch>
            <a:fillRect/>
          </a:stretch>
        </p:blipFill>
        <p:spPr bwMode="auto">
          <a:xfrm>
            <a:off x="1785918" y="285728"/>
            <a:ext cx="5801518" cy="275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57158" y="3357562"/>
            <a:ext cx="314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99FF99"/>
                </a:solidFill>
              </a:rPr>
              <a:t>Вот  Вова.</a:t>
            </a:r>
            <a:endParaRPr lang="ru-RU" sz="5400" b="1" dirty="0">
              <a:solidFill>
                <a:srgbClr val="99FF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4357694"/>
            <a:ext cx="3929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99FF99"/>
                </a:solidFill>
              </a:rPr>
              <a:t>Вот  Вася.</a:t>
            </a:r>
            <a:endParaRPr lang="ru-RU" sz="5400" b="1" dirty="0">
              <a:solidFill>
                <a:srgbClr val="99FF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5429264"/>
            <a:ext cx="3214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99FF99"/>
                </a:solidFill>
              </a:rPr>
              <a:t>Вот  Толя.</a:t>
            </a:r>
            <a:endParaRPr lang="ru-RU" sz="5400" b="1" dirty="0">
              <a:solidFill>
                <a:srgbClr val="99FF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57818" y="3357562"/>
            <a:ext cx="3143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33CC"/>
                </a:solidFill>
              </a:rPr>
              <a:t>Вот  </a:t>
            </a:r>
            <a:r>
              <a:rPr lang="ru-RU" sz="5400" b="1" dirty="0" err="1" smtClean="0">
                <a:solidFill>
                  <a:srgbClr val="FF33CC"/>
                </a:solidFill>
              </a:rPr>
              <a:t>Вава</a:t>
            </a:r>
            <a:r>
              <a:rPr lang="ru-RU" sz="5400" b="1" dirty="0" smtClean="0">
                <a:solidFill>
                  <a:srgbClr val="FF33CC"/>
                </a:solidFill>
              </a:rPr>
              <a:t>.</a:t>
            </a:r>
            <a:endParaRPr lang="ru-RU" sz="5400" b="1" dirty="0">
              <a:solidFill>
                <a:srgbClr val="FF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9256" y="4357694"/>
            <a:ext cx="3357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33CC"/>
                </a:solidFill>
              </a:rPr>
              <a:t>Вот  Оля.</a:t>
            </a:r>
            <a:endParaRPr lang="ru-RU" sz="5400" b="1" dirty="0">
              <a:solidFill>
                <a:srgbClr val="FF33C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29256" y="5357826"/>
            <a:ext cx="35718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33CC"/>
                </a:solidFill>
              </a:rPr>
              <a:t>Вот  Тося.</a:t>
            </a:r>
            <a:endParaRPr lang="ru-RU" sz="5400" b="1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Лариса\Рабочий стол\Сканер\22.bmp"/>
          <p:cNvPicPr>
            <a:picLocks noChangeAspect="1" noChangeArrowheads="1"/>
          </p:cNvPicPr>
          <p:nvPr/>
        </p:nvPicPr>
        <p:blipFill>
          <a:blip r:embed="rId3"/>
          <a:srcRect l="15029" t="50761" r="26666" b="11967"/>
          <a:stretch>
            <a:fillRect/>
          </a:stretch>
        </p:blipFill>
        <p:spPr bwMode="auto">
          <a:xfrm>
            <a:off x="357158" y="1357298"/>
            <a:ext cx="3929090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286380" y="1714488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570" y="1071546"/>
            <a:ext cx="500066" cy="655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с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9190" y="500063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CCFFFF"/>
                </a:solidFill>
              </a:rPr>
              <a:t>лопа</a:t>
            </a:r>
            <a:endParaRPr lang="ru-RU" sz="3600" b="1" dirty="0">
              <a:solidFill>
                <a:srgbClr val="CC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504" y="3071810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C000"/>
                </a:solidFill>
              </a:rPr>
              <a:t>мас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6380" y="3714752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FFFF"/>
                </a:solidFill>
              </a:rPr>
              <a:t>во</a:t>
            </a:r>
            <a:endParaRPr lang="ru-RU" sz="3600" b="1" dirty="0">
              <a:solidFill>
                <a:srgbClr val="00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7950" y="1071546"/>
            <a:ext cx="142876" cy="5500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14876" y="2357430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    </a:t>
            </a:r>
            <a:r>
              <a:rPr lang="ru-RU" sz="3600" b="1" dirty="0" smtClean="0">
                <a:solidFill>
                  <a:srgbClr val="00FF00"/>
                </a:solidFill>
              </a:rPr>
              <a:t>лам</a:t>
            </a:r>
            <a:endParaRPr lang="ru-RU" sz="3600" b="1" dirty="0">
              <a:solidFill>
                <a:srgbClr val="00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6380" y="4286256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CCFF"/>
                </a:solidFill>
              </a:rPr>
              <a:t>ло</a:t>
            </a:r>
            <a:endParaRPr lang="ru-RU" sz="3600" b="1" dirty="0">
              <a:solidFill>
                <a:srgbClr val="FFCC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6578" y="1071546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C000"/>
                </a:solidFill>
              </a:rPr>
              <a:t>ло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5140" y="1714488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FF00"/>
                </a:solidFill>
              </a:rPr>
              <a:t>па</a:t>
            </a:r>
            <a:endParaRPr lang="ru-RU" sz="3600" b="1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6578" y="2357430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FFFF"/>
                </a:solidFill>
              </a:rPr>
              <a:t>да</a:t>
            </a:r>
            <a:endParaRPr lang="ru-RU" sz="3600" b="1" dirty="0">
              <a:solidFill>
                <a:srgbClr val="00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6578" y="3071810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CFFFF"/>
                </a:solidFill>
              </a:rPr>
              <a:t>та</a:t>
            </a:r>
            <a:endParaRPr lang="ru-RU" sz="3600" b="1" dirty="0">
              <a:solidFill>
                <a:srgbClr val="CC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6578" y="3714752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0066"/>
                </a:solidFill>
              </a:rPr>
              <a:t>тул</a:t>
            </a:r>
            <a:endParaRPr lang="ru-RU" sz="3600" b="1" dirty="0">
              <a:solidFill>
                <a:srgbClr val="FF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16" y="4286256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со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6578" y="4929198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тол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16" y="5643578"/>
            <a:ext cx="785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CFF"/>
                </a:solidFill>
              </a:rPr>
              <a:t>то</a:t>
            </a:r>
            <a:endParaRPr lang="ru-RU" sz="3600" b="1" dirty="0">
              <a:solidFill>
                <a:srgbClr val="FFCCFF"/>
              </a:solidFill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764704"/>
            <a:ext cx="864096" cy="864095"/>
          </a:xfrm>
        </p:spPr>
        <p:txBody>
          <a:bodyPr>
            <a:normAutofit fontScale="90000"/>
          </a:bodyPr>
          <a:lstStyle/>
          <a:p>
            <a:r>
              <a:rPr lang="ru-RU" sz="7200" dirty="0" smtClean="0">
                <a:solidFill>
                  <a:srgbClr val="00B050"/>
                </a:solidFill>
                <a:latin typeface="Arial Black" pitchFamily="34" charset="0"/>
              </a:rPr>
              <a:t>М</a:t>
            </a:r>
            <a:endParaRPr lang="ru-RU" sz="7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8714" y="620688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endParaRPr lang="ru-RU" sz="7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76851" y="620687"/>
            <a:ext cx="9653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 smtClean="0">
                <a:solidFill>
                  <a:srgbClr val="00B050"/>
                </a:solidFill>
                <a:latin typeface="Arial Black" pitchFamily="34" charset="0"/>
              </a:rPr>
              <a:t>м</a:t>
            </a:r>
            <a:endParaRPr lang="ru-RU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628457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endParaRPr lang="ru-RU" sz="7200" dirty="0"/>
          </a:p>
        </p:txBody>
      </p:sp>
      <p:pic>
        <p:nvPicPr>
          <p:cNvPr id="2050" name="Picture 2" descr="G:\Устное слово\SWScan0000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6007" t="37671" r="35971" b="3604"/>
          <a:stretch>
            <a:fillRect/>
          </a:stretch>
        </p:blipFill>
        <p:spPr bwMode="auto">
          <a:xfrm>
            <a:off x="5786446" y="2143115"/>
            <a:ext cx="2214578" cy="3506415"/>
          </a:xfrm>
          <a:prstGeom prst="roundRect">
            <a:avLst/>
          </a:prstGeom>
          <a:noFill/>
        </p:spPr>
      </p:pic>
      <p:pic>
        <p:nvPicPr>
          <p:cNvPr id="2051" name="Picture 3" descr="G:\Устное слово\SWScan00005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4776" t="4848" r="1600" b="71609"/>
          <a:stretch/>
        </p:blipFill>
        <p:spPr bwMode="auto">
          <a:xfrm>
            <a:off x="285720" y="1436285"/>
            <a:ext cx="2198048" cy="1992715"/>
          </a:xfrm>
          <a:prstGeom prst="roundRect">
            <a:avLst/>
          </a:prstGeom>
          <a:noFill/>
        </p:spPr>
      </p:pic>
      <p:pic>
        <p:nvPicPr>
          <p:cNvPr id="2052" name="Picture 4" descr="G:\Устное слово\SWScan00005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8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4567" t="55250" r="1316" b="19250"/>
          <a:stretch/>
        </p:blipFill>
        <p:spPr bwMode="auto">
          <a:xfrm>
            <a:off x="3286116" y="2705692"/>
            <a:ext cx="2149980" cy="2080629"/>
          </a:xfrm>
          <a:prstGeom prst="roundRect">
            <a:avLst/>
          </a:prstGeom>
          <a:noFill/>
        </p:spPr>
      </p:pic>
      <p:pic>
        <p:nvPicPr>
          <p:cNvPr id="2053" name="Picture 5" descr="G:\Устное слово\SWScan00005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4532" t="27455" r="3084" b="46264"/>
          <a:stretch/>
        </p:blipFill>
        <p:spPr bwMode="auto">
          <a:xfrm>
            <a:off x="642910" y="4714138"/>
            <a:ext cx="1840858" cy="1934312"/>
          </a:xfrm>
          <a:prstGeom prst="roundRect">
            <a:avLst/>
          </a:prstGeom>
          <a:noFill/>
        </p:spPr>
      </p:pic>
      <p:pic>
        <p:nvPicPr>
          <p:cNvPr id="3" name="Picture 2" descr="E:\Мои документы (E)\Мои рисунки\ОФОРМЛЕНИЕ ПРЕЗЕНТАЦИЙ - КАРТИНКИ\Gif и картинки\чувства\image001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46529" y="1144383"/>
            <a:ext cx="3195651" cy="4505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7092258"/>
      </p:ext>
    </p:extLst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5140" y="0"/>
            <a:ext cx="642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8000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86710" y="0"/>
            <a:ext cx="6429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8000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Лариса\Рабочий стол\МАТЕРИАЛЫ ДЛЯ РАЗВИТИЯ РЕЧИ\Сканер\23.bmp"/>
          <p:cNvPicPr>
            <a:picLocks noChangeAspect="1" noChangeArrowheads="1"/>
          </p:cNvPicPr>
          <p:nvPr/>
        </p:nvPicPr>
        <p:blipFill>
          <a:blip r:embed="rId3"/>
          <a:srcRect l="14873" t="9063" r="11076" b="77781"/>
          <a:stretch>
            <a:fillRect/>
          </a:stretch>
        </p:blipFill>
        <p:spPr bwMode="auto">
          <a:xfrm>
            <a:off x="428596" y="428604"/>
            <a:ext cx="4572032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00298" y="3357562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</a:t>
            </a:r>
            <a:r>
              <a:rPr lang="ru-RU" sz="40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endParaRPr lang="ru-RU" sz="40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3174" y="1714488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</a:t>
            </a:r>
            <a:endParaRPr lang="ru-RU" sz="3600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868" y="1714488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endParaRPr lang="ru-RU" sz="3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8926" y="2285992"/>
            <a:ext cx="85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</a:t>
            </a:r>
            <a:endParaRPr lang="ru-RU" sz="3600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0298" y="2786058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</a:t>
            </a:r>
            <a:endParaRPr lang="ru-RU" sz="3600" b="1" dirty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868" y="2786058"/>
            <a:ext cx="9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endParaRPr lang="ru-RU" sz="3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844" y="1785926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</a:t>
            </a:r>
            <a:r>
              <a:rPr lang="ru-RU" sz="54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</a:t>
            </a:r>
            <a:endParaRPr lang="ru-RU" sz="54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Documents and Settings\Лариса\Рабочий стол\МАТЕРИАЛЫ ДЛЯ РАЗВИТИЯ РЕЧИ\Сканер\23.bmp"/>
          <p:cNvPicPr>
            <a:picLocks noChangeAspect="1" noChangeArrowheads="1"/>
          </p:cNvPicPr>
          <p:nvPr/>
        </p:nvPicPr>
        <p:blipFill>
          <a:blip r:embed="rId3"/>
          <a:srcRect l="68987" t="21488" r="8228" b="35390"/>
          <a:stretch>
            <a:fillRect/>
          </a:stretch>
        </p:blipFill>
        <p:spPr bwMode="auto">
          <a:xfrm>
            <a:off x="6572264" y="2000240"/>
            <a:ext cx="1357322" cy="3336750"/>
          </a:xfrm>
          <a:prstGeom prst="rect">
            <a:avLst/>
          </a:prstGeom>
          <a:noFill/>
        </p:spPr>
      </p:pic>
      <p:pic>
        <p:nvPicPr>
          <p:cNvPr id="1028" name="Picture 4" descr="C:\Documents and Settings\Лариса\Рабочий стол\МАТЕРИАЛЫ ДЛЯ РАЗВИТИЯ РЕЧИ\Сканер\23.bmp"/>
          <p:cNvPicPr>
            <a:picLocks noChangeAspect="1" noChangeArrowheads="1"/>
          </p:cNvPicPr>
          <p:nvPr/>
        </p:nvPicPr>
        <p:blipFill>
          <a:blip r:embed="rId3"/>
          <a:srcRect l="14873" t="53646" r="41455" b="35391"/>
          <a:stretch>
            <a:fillRect/>
          </a:stretch>
        </p:blipFill>
        <p:spPr bwMode="auto">
          <a:xfrm>
            <a:off x="642910" y="4286256"/>
            <a:ext cx="3286148" cy="1071570"/>
          </a:xfrm>
          <a:prstGeom prst="rect">
            <a:avLst/>
          </a:prstGeom>
          <a:noFill/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714348" y="5786454"/>
          <a:ext cx="2714644" cy="585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661"/>
                <a:gridCol w="678661"/>
                <a:gridCol w="678661"/>
                <a:gridCol w="678661"/>
              </a:tblGrid>
              <a:tr h="58515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357818" y="5715016"/>
          <a:ext cx="3571902" cy="656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317"/>
                <a:gridCol w="595317"/>
                <a:gridCol w="595317"/>
                <a:gridCol w="595317"/>
                <a:gridCol w="595317"/>
                <a:gridCol w="595317"/>
              </a:tblGrid>
              <a:tr h="6565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85786" y="5643578"/>
            <a:ext cx="57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00166" y="564357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1670" y="5643578"/>
            <a:ext cx="714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7488" y="5643578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29256" y="5643578"/>
            <a:ext cx="42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0760" y="5643578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72264" y="5643578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15206" y="5643578"/>
            <a:ext cx="428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6710" y="5643578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58214" y="5643578"/>
            <a:ext cx="500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Новая папка\001.jpg"/>
          <p:cNvPicPr>
            <a:picLocks noChangeAspect="1" noChangeArrowheads="1"/>
          </p:cNvPicPr>
          <p:nvPr/>
        </p:nvPicPr>
        <p:blipFill>
          <a:blip r:embed="rId3"/>
          <a:srcRect l="10395" r="36770" b="77410"/>
          <a:stretch>
            <a:fillRect/>
          </a:stretch>
        </p:blipFill>
        <p:spPr bwMode="auto">
          <a:xfrm>
            <a:off x="285720" y="285728"/>
            <a:ext cx="3994151" cy="2414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786314" y="285728"/>
            <a:ext cx="371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33CC"/>
                </a:solidFill>
              </a:rPr>
              <a:t>Оля     </a:t>
            </a:r>
            <a:r>
              <a:rPr lang="ru-RU" sz="4400" b="1" dirty="0" smtClean="0">
                <a:solidFill>
                  <a:srgbClr val="CCFFFF"/>
                </a:solidFill>
              </a:rPr>
              <a:t>спит.</a:t>
            </a:r>
            <a:endParaRPr lang="ru-RU" sz="4400" b="1" dirty="0">
              <a:solidFill>
                <a:srgbClr val="CC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1142984"/>
            <a:ext cx="371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99"/>
                </a:solidFill>
              </a:rPr>
              <a:t>Тося</a:t>
            </a:r>
            <a:r>
              <a:rPr lang="ru-RU" sz="4400" b="1" dirty="0" smtClean="0">
                <a:solidFill>
                  <a:srgbClr val="FF33CC"/>
                </a:solidFill>
              </a:rPr>
              <a:t>     </a:t>
            </a:r>
            <a:r>
              <a:rPr lang="ru-RU" sz="4400" b="1" dirty="0" smtClean="0">
                <a:solidFill>
                  <a:srgbClr val="CCFFFF"/>
                </a:solidFill>
              </a:rPr>
              <a:t>спит.</a:t>
            </a:r>
            <a:endParaRPr lang="ru-RU" sz="4400" b="1" dirty="0">
              <a:solidFill>
                <a:srgbClr val="CC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6314" y="1928802"/>
            <a:ext cx="371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99FF99"/>
                </a:solidFill>
              </a:rPr>
              <a:t>Мила</a:t>
            </a:r>
            <a:r>
              <a:rPr lang="ru-RU" sz="4400" b="1" dirty="0" smtClean="0">
                <a:solidFill>
                  <a:srgbClr val="FF33CC"/>
                </a:solidFill>
              </a:rPr>
              <a:t>   </a:t>
            </a:r>
            <a:r>
              <a:rPr lang="ru-RU" sz="4400" b="1" dirty="0" smtClean="0">
                <a:solidFill>
                  <a:srgbClr val="CCFFFF"/>
                </a:solidFill>
              </a:rPr>
              <a:t>спит.</a:t>
            </a:r>
            <a:endParaRPr lang="ru-RU" sz="4400" b="1" dirty="0">
              <a:solidFill>
                <a:srgbClr val="CCFFFF"/>
              </a:solidFill>
            </a:endParaRPr>
          </a:p>
        </p:txBody>
      </p:sp>
      <p:pic>
        <p:nvPicPr>
          <p:cNvPr id="2050" name="Picture 2" descr="C:\Documents and Settings\Лариса\Рабочий стол\МАТЕРИАЛЫ ДЛЯ РАЗВИТИЯ РЕЧИ\Сканер\24.bmp"/>
          <p:cNvPicPr>
            <a:picLocks noChangeAspect="1" noChangeArrowheads="1"/>
          </p:cNvPicPr>
          <p:nvPr/>
        </p:nvPicPr>
        <p:blipFill>
          <a:blip r:embed="rId4"/>
          <a:srcRect l="14456" t="26734" r="10591" b="31237"/>
          <a:stretch>
            <a:fillRect/>
          </a:stretch>
        </p:blipFill>
        <p:spPr bwMode="auto">
          <a:xfrm>
            <a:off x="4929190" y="3643314"/>
            <a:ext cx="3857652" cy="2769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14282" y="3786190"/>
          <a:ext cx="2071704" cy="571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926"/>
                <a:gridCol w="517926"/>
                <a:gridCol w="517926"/>
                <a:gridCol w="517926"/>
              </a:tblGrid>
              <a:tr h="5715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71736" y="3786190"/>
          <a:ext cx="2071704" cy="571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926"/>
                <a:gridCol w="517926"/>
                <a:gridCol w="517926"/>
                <a:gridCol w="517926"/>
              </a:tblGrid>
              <a:tr h="5715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5720" y="3643314"/>
            <a:ext cx="42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5786" y="3643314"/>
            <a:ext cx="42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4414" y="3643314"/>
            <a:ext cx="571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5918" y="3643314"/>
            <a:ext cx="50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174" y="3643314"/>
            <a:ext cx="42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1802" y="3643314"/>
            <a:ext cx="428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endParaRPr lang="ru-RU" sz="4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868" y="3643314"/>
            <a:ext cx="500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endParaRPr lang="ru-RU" sz="4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1934" y="3643314"/>
            <a:ext cx="571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endParaRPr lang="ru-RU" sz="4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3429000"/>
            <a:ext cx="4929190" cy="1285884"/>
          </a:xfrm>
          <a:prstGeom prst="roundRect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282" y="4857760"/>
            <a:ext cx="3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33CC"/>
                </a:solidFill>
              </a:rPr>
              <a:t>м</a:t>
            </a:r>
            <a:endParaRPr lang="ru-RU" sz="3200" dirty="0">
              <a:solidFill>
                <a:srgbClr val="FF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8662" y="4857760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33CC"/>
                </a:solidFill>
              </a:rPr>
              <a:t>ми</a:t>
            </a:r>
            <a:endParaRPr lang="ru-RU" sz="3200" dirty="0">
              <a:solidFill>
                <a:srgbClr val="FF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7356" y="4857760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33CC"/>
                </a:solidFill>
              </a:rPr>
              <a:t>ми</a:t>
            </a:r>
            <a:endParaRPr lang="ru-RU" sz="3200" dirty="0">
              <a:solidFill>
                <a:srgbClr val="FF33CC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0298" y="4857760"/>
            <a:ext cx="64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solidFill>
                  <a:srgbClr val="FF33CC"/>
                </a:solidFill>
              </a:rPr>
              <a:t>ла</a:t>
            </a:r>
            <a:endParaRPr lang="ru-RU" sz="3200" dirty="0">
              <a:solidFill>
                <a:srgbClr val="FF33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8992" y="4857760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Мила</a:t>
            </a:r>
            <a:endParaRPr lang="ru-RU" sz="3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4282" y="5500702"/>
            <a:ext cx="3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CFFFF"/>
                </a:solidFill>
              </a:rPr>
              <a:t>с</a:t>
            </a:r>
            <a:endParaRPr lang="ru-RU" sz="3200" dirty="0">
              <a:solidFill>
                <a:srgbClr val="CC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8662" y="5500702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CFFFF"/>
                </a:solidFill>
              </a:rPr>
              <a:t>пи</a:t>
            </a:r>
            <a:endParaRPr lang="ru-RU" sz="3200" dirty="0">
              <a:solidFill>
                <a:srgbClr val="CC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57356" y="5500702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CFFFF"/>
                </a:solidFill>
              </a:rPr>
              <a:t>с</a:t>
            </a:r>
            <a:endParaRPr lang="ru-RU" sz="3200" dirty="0">
              <a:solidFill>
                <a:srgbClr val="CCFF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57422" y="5500702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CFFFF"/>
                </a:solidFill>
              </a:rPr>
              <a:t>пит</a:t>
            </a:r>
            <a:endParaRPr lang="ru-RU" sz="3200" dirty="0">
              <a:solidFill>
                <a:srgbClr val="CCFF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0430" y="5429264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спит</a:t>
            </a:r>
            <a:endParaRPr lang="ru-RU" sz="3600" b="1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857223" y="4929198"/>
            <a:ext cx="45719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1714479" y="4929198"/>
            <a:ext cx="45719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3286116" y="4929198"/>
            <a:ext cx="45719" cy="1143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1000100" y="6211669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Мила   спит.</a:t>
            </a:r>
            <a:endParaRPr lang="ru-RU" sz="3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МАТЕРИАЛЫ ДЛЯ РАЗВИТИЯ РЕЧИ\Сканер\25.bmp"/>
          <p:cNvPicPr>
            <a:picLocks noChangeAspect="1" noChangeArrowheads="1"/>
          </p:cNvPicPr>
          <p:nvPr/>
        </p:nvPicPr>
        <p:blipFill>
          <a:blip r:embed="rId3"/>
          <a:srcRect l="19261" t="1547" r="51911" b="70441"/>
          <a:stretch>
            <a:fillRect/>
          </a:stretch>
        </p:blipFill>
        <p:spPr bwMode="auto">
          <a:xfrm>
            <a:off x="928662" y="357166"/>
            <a:ext cx="2643206" cy="3259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Documents and Settings\Лариса\Рабочий стол\МАТЕРИАЛЫ ДЛЯ РАЗВИТИЯ РЕЧИ\Сканер\25.bmp"/>
          <p:cNvPicPr>
            <a:picLocks noChangeAspect="1" noChangeArrowheads="1"/>
          </p:cNvPicPr>
          <p:nvPr/>
        </p:nvPicPr>
        <p:blipFill>
          <a:blip r:embed="rId3"/>
          <a:srcRect l="56737" t="6090" r="17318" b="70441"/>
          <a:stretch>
            <a:fillRect/>
          </a:stretch>
        </p:blipFill>
        <p:spPr bwMode="auto">
          <a:xfrm>
            <a:off x="5447692" y="357166"/>
            <a:ext cx="2799908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42844" y="4572008"/>
            <a:ext cx="4071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Вова   стоит.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4" y="4572008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Вова   сидит.</a:t>
            </a:r>
            <a:endParaRPr lang="ru-RU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Лариса\Рабочий стол\МАТЕРИАЛЫ ДЛЯ РАЗВИТИЯ РЕЧИ\Сканер\25.bmp"/>
          <p:cNvPicPr>
            <a:picLocks noChangeAspect="1" noChangeArrowheads="1"/>
          </p:cNvPicPr>
          <p:nvPr/>
        </p:nvPicPr>
        <p:blipFill>
          <a:blip r:embed="rId3"/>
          <a:srcRect l="19261" t="36373" r="51911" b="39401"/>
          <a:stretch>
            <a:fillRect/>
          </a:stretch>
        </p:blipFill>
        <p:spPr bwMode="auto">
          <a:xfrm>
            <a:off x="571472" y="928670"/>
            <a:ext cx="2946818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Documents and Settings\Лариса\Рабочий стол\МАТЕРИАЛЫ ДЛЯ РАЗВИТИЯ РЕЧИ\Сканер\25.bmp"/>
          <p:cNvPicPr>
            <a:picLocks noChangeAspect="1" noChangeArrowheads="1"/>
          </p:cNvPicPr>
          <p:nvPr/>
        </p:nvPicPr>
        <p:blipFill>
          <a:blip r:embed="rId3"/>
          <a:srcRect l="55776" t="34101" r="16357" b="39401"/>
          <a:stretch>
            <a:fillRect/>
          </a:stretch>
        </p:blipFill>
        <p:spPr bwMode="auto">
          <a:xfrm>
            <a:off x="5857884" y="928669"/>
            <a:ext cx="2714644" cy="3276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0" y="5143512"/>
            <a:ext cx="4214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Тома   сидит.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7686" y="5214950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5400" b="1" dirty="0" smtClean="0">
                <a:solidFill>
                  <a:srgbClr val="FFFF00"/>
                </a:solidFill>
              </a:rPr>
              <a:t>Тома   стоит.</a:t>
            </a:r>
            <a:endParaRPr lang="ru-RU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Лариса\Рабочий стол\МАТЕРИАЛЫ ДЛЯ РАЗВИТИЯ РЕЧИ\Сканер\25.bmp"/>
          <p:cNvPicPr>
            <a:picLocks noChangeAspect="1" noChangeArrowheads="1"/>
          </p:cNvPicPr>
          <p:nvPr/>
        </p:nvPicPr>
        <p:blipFill>
          <a:blip r:embed="rId3"/>
          <a:srcRect l="53854" t="64384" r="12513" b="5333"/>
          <a:stretch>
            <a:fillRect/>
          </a:stretch>
        </p:blipFill>
        <p:spPr bwMode="auto">
          <a:xfrm>
            <a:off x="5000628" y="1714488"/>
            <a:ext cx="3625479" cy="4143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0" y="2571744"/>
            <a:ext cx="1785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FF00"/>
                </a:solidFill>
              </a:rPr>
              <a:t>Толя</a:t>
            </a:r>
            <a:endParaRPr lang="ru-RU" sz="5400" b="1" dirty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29198"/>
            <a:ext cx="1714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33CC"/>
                </a:solidFill>
              </a:rPr>
              <a:t>Тома</a:t>
            </a:r>
            <a:endParaRPr lang="ru-RU" sz="5400" b="1" dirty="0">
              <a:solidFill>
                <a:srgbClr val="FF33C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85918" y="2571744"/>
          <a:ext cx="30004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080"/>
                <a:gridCol w="600080"/>
                <a:gridCol w="600080"/>
                <a:gridCol w="600080"/>
                <a:gridCol w="600080"/>
              </a:tblGrid>
              <a:tr h="700086">
                <a:tc>
                  <a:txBody>
                    <a:bodyPr/>
                    <a:lstStyle/>
                    <a:p>
                      <a:r>
                        <a:rPr lang="ru-RU" sz="5400" dirty="0" smtClean="0">
                          <a:solidFill>
                            <a:srgbClr val="00FF00"/>
                          </a:solidFill>
                        </a:rPr>
                        <a:t>с</a:t>
                      </a:r>
                      <a:endParaRPr lang="ru-RU" sz="5400" dirty="0">
                        <a:solidFill>
                          <a:srgbClr val="00FF00"/>
                        </a:solidFill>
                      </a:endParaRPr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4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4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4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4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857356" y="4929198"/>
          <a:ext cx="307183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4367"/>
                <a:gridCol w="614367"/>
                <a:gridCol w="614367"/>
                <a:gridCol w="614367"/>
                <a:gridCol w="614367"/>
              </a:tblGrid>
              <a:tr h="151446">
                <a:tc>
                  <a:txBody>
                    <a:bodyPr/>
                    <a:lstStyle/>
                    <a:p>
                      <a:r>
                        <a:rPr lang="ru-RU" sz="5400" dirty="0" smtClean="0">
                          <a:solidFill>
                            <a:srgbClr val="FF33CC"/>
                          </a:solidFill>
                        </a:rPr>
                        <a:t>с</a:t>
                      </a:r>
                      <a:endParaRPr lang="ru-RU" sz="5400" dirty="0">
                        <a:solidFill>
                          <a:srgbClr val="FF33CC"/>
                        </a:solidFill>
                      </a:endParaRPr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4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4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4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5400" dirty="0"/>
                    </a:p>
                  </a:txBody>
                  <a:tcPr>
                    <a:solidFill>
                      <a:srgbClr val="000066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28860" y="2571744"/>
            <a:ext cx="500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99FF99"/>
                </a:solidFill>
              </a:rPr>
              <a:t>т</a:t>
            </a:r>
            <a:endParaRPr lang="ru-RU" sz="5400" b="1" dirty="0">
              <a:solidFill>
                <a:srgbClr val="99FF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0364" y="2571744"/>
            <a:ext cx="571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99FF99"/>
                </a:solidFill>
              </a:rPr>
              <a:t>о</a:t>
            </a:r>
            <a:endParaRPr lang="ru-RU" sz="5400" b="1" dirty="0">
              <a:solidFill>
                <a:srgbClr val="99F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68" y="2571744"/>
            <a:ext cx="571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99FF99"/>
                </a:solidFill>
              </a:rPr>
              <a:t>и</a:t>
            </a:r>
            <a:endParaRPr lang="ru-RU" sz="5400" b="1" dirty="0">
              <a:solidFill>
                <a:srgbClr val="99FF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810" y="2571744"/>
            <a:ext cx="571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99FF99"/>
                </a:solidFill>
              </a:rPr>
              <a:t>т</a:t>
            </a:r>
            <a:endParaRPr lang="ru-RU" sz="5400" b="1" dirty="0">
              <a:solidFill>
                <a:srgbClr val="99FF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8860" y="4929198"/>
            <a:ext cx="64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CCFF"/>
                </a:solidFill>
              </a:rPr>
              <a:t>и</a:t>
            </a:r>
            <a:endParaRPr lang="ru-RU" sz="5400" b="1" dirty="0">
              <a:solidFill>
                <a:srgbClr val="FFCC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802" y="4929198"/>
            <a:ext cx="64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solidFill>
                  <a:srgbClr val="FFCCFF"/>
                </a:solidFill>
              </a:rPr>
              <a:t>д</a:t>
            </a:r>
            <a:endParaRPr lang="ru-RU" sz="5400" b="1" dirty="0">
              <a:solidFill>
                <a:srgbClr val="FFCC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4744" y="4929198"/>
            <a:ext cx="642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CCFF"/>
                </a:solidFill>
              </a:rPr>
              <a:t>и</a:t>
            </a:r>
            <a:endParaRPr lang="ru-RU" sz="5400" b="1" dirty="0">
              <a:solidFill>
                <a:srgbClr val="FFCC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6248" y="4929198"/>
            <a:ext cx="571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CCFF"/>
                </a:solidFill>
              </a:rPr>
              <a:t>т</a:t>
            </a:r>
            <a:endParaRPr lang="ru-RU" sz="5400" b="1" dirty="0">
              <a:solidFill>
                <a:srgbClr val="FFCCFF"/>
              </a:solidFill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МАТЕРИАЛЫ ДЛЯ РАЗВИТИЯ РЕЧИ\Сканер\26.bmp"/>
          <p:cNvPicPr>
            <a:picLocks noChangeAspect="1" noChangeArrowheads="1"/>
          </p:cNvPicPr>
          <p:nvPr/>
        </p:nvPicPr>
        <p:blipFill>
          <a:blip r:embed="rId3"/>
          <a:srcRect l="59526" t="44010" b="35056"/>
          <a:stretch>
            <a:fillRect/>
          </a:stretch>
        </p:blipFill>
        <p:spPr bwMode="auto">
          <a:xfrm>
            <a:off x="6143636" y="357166"/>
            <a:ext cx="2571768" cy="1693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Documents and Settings\Лариса\Рабочий стол\МАТЕРИАЛЫ ДЛЯ РАЗВИТИЯ РЕЧИ\Сканер\26.bmp"/>
          <p:cNvPicPr>
            <a:picLocks noChangeAspect="1" noChangeArrowheads="1"/>
          </p:cNvPicPr>
          <p:nvPr/>
        </p:nvPicPr>
        <p:blipFill>
          <a:blip r:embed="rId3"/>
          <a:srcRect l="23366" t="8124" r="49165" b="69546"/>
          <a:stretch>
            <a:fillRect/>
          </a:stretch>
        </p:blipFill>
        <p:spPr bwMode="auto">
          <a:xfrm>
            <a:off x="214282" y="2786058"/>
            <a:ext cx="185738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Documents and Settings\Лариса\Рабочий стол\МАТЕРИАЛЫ ДЛЯ РАЗВИТИЯ РЕЧИ\Сканер\26.bmp"/>
          <p:cNvPicPr>
            <a:picLocks noChangeAspect="1" noChangeArrowheads="1"/>
          </p:cNvPicPr>
          <p:nvPr/>
        </p:nvPicPr>
        <p:blipFill>
          <a:blip r:embed="rId3"/>
          <a:srcRect l="23366" t="28211" r="50116" b="54594"/>
          <a:stretch>
            <a:fillRect/>
          </a:stretch>
        </p:blipFill>
        <p:spPr bwMode="auto">
          <a:xfrm>
            <a:off x="214282" y="4857760"/>
            <a:ext cx="1857388" cy="1533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Documents and Settings\Лариса\Рабочий стол\МАТЕРИАЛЫ ДЛЯ РАЗВИТИЯ РЕЧИ\Сканер\26.bmp"/>
          <p:cNvPicPr>
            <a:picLocks noChangeAspect="1" noChangeArrowheads="1"/>
          </p:cNvPicPr>
          <p:nvPr/>
        </p:nvPicPr>
        <p:blipFill>
          <a:blip r:embed="rId3"/>
          <a:srcRect l="29900" t="45406" r="44407" b="35155"/>
          <a:stretch>
            <a:fillRect/>
          </a:stretch>
        </p:blipFill>
        <p:spPr bwMode="auto">
          <a:xfrm>
            <a:off x="3428992" y="357166"/>
            <a:ext cx="1854640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Documents and Settings\Лариса\Рабочий стол\МАТЕРИАЛЫ ДЛЯ РАЗВИТИЯ РЕЧИ\Сканер\26.bmp"/>
          <p:cNvPicPr>
            <a:picLocks noChangeAspect="1" noChangeArrowheads="1"/>
          </p:cNvPicPr>
          <p:nvPr/>
        </p:nvPicPr>
        <p:blipFill>
          <a:blip r:embed="rId3"/>
          <a:srcRect l="57496" t="9520" r="19928" b="58332"/>
          <a:stretch>
            <a:fillRect/>
          </a:stretch>
        </p:blipFill>
        <p:spPr bwMode="auto">
          <a:xfrm>
            <a:off x="428596" y="357166"/>
            <a:ext cx="1143008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Documents and Settings\Лариса\Рабочий стол\МАТЕРИАЛЫ ДЛЯ РАЗВИТИЯ РЕЧИ\Сканер\26.bmp"/>
          <p:cNvPicPr>
            <a:picLocks noChangeAspect="1" noChangeArrowheads="1"/>
          </p:cNvPicPr>
          <p:nvPr/>
        </p:nvPicPr>
        <p:blipFill>
          <a:blip r:embed="rId3"/>
          <a:srcRect l="77250" t="9520" r="4440" b="58332"/>
          <a:stretch>
            <a:fillRect/>
          </a:stretch>
        </p:blipFill>
        <p:spPr bwMode="auto">
          <a:xfrm>
            <a:off x="1428728" y="357166"/>
            <a:ext cx="927033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2428860" y="2500306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Вова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8860" y="3214686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Тома</a:t>
            </a:r>
            <a:endParaRPr lang="ru-RU" sz="32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8860" y="4000504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Оля</a:t>
            </a:r>
            <a:endParaRPr lang="ru-RU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8860" y="4786322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Вася</a:t>
            </a:r>
            <a:endParaRPr lang="ru-RU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28860" y="5500702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Вава</a:t>
            </a:r>
            <a:endParaRPr lang="ru-RU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8860" y="6273225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стул</a:t>
            </a:r>
            <a:endParaRPr lang="ru-RU" sz="3200" b="1" dirty="0">
              <a:solidFill>
                <a:srgbClr val="CC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2357430"/>
            <a:ext cx="45719" cy="4357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572000" y="2500306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сидит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0" y="3214686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упала</a:t>
            </a:r>
            <a:endParaRPr lang="ru-RU" sz="32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0" y="4000504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сломал</a:t>
            </a:r>
            <a:endParaRPr lang="ru-RU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0" y="4786322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упал</a:t>
            </a:r>
            <a:endParaRPr lang="ru-RU" sz="3200" b="1" dirty="0">
              <a:solidFill>
                <a:srgbClr val="CC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0" y="5500702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стоит</a:t>
            </a:r>
            <a:endParaRPr lang="ru-RU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6273225"/>
            <a:ext cx="192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сломала</a:t>
            </a:r>
            <a:endParaRPr lang="ru-RU" sz="32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43702" y="2357430"/>
            <a:ext cx="45719" cy="4357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714480" y="428604"/>
            <a:ext cx="6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Вова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8596" y="428604"/>
            <a:ext cx="6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Вава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4414" y="2857496"/>
            <a:ext cx="6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0430" y="428604"/>
            <a:ext cx="6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85852" y="4929198"/>
            <a:ext cx="642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15206" y="4000504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лопату</a:t>
            </a:r>
            <a:endParaRPr lang="ru-RU" sz="32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15206" y="4786322"/>
            <a:ext cx="157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</a:t>
            </a:r>
            <a:endParaRPr lang="ru-RU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E:\Мои документы (E)\Мои рисунки\Gif и картинки\0_97ef_7550008_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2143116"/>
            <a:ext cx="5221274" cy="2643206"/>
          </a:xfrm>
          <a:prstGeom prst="rect">
            <a:avLst/>
          </a:prstGeom>
          <a:noFill/>
        </p:spPr>
      </p:pic>
      <p:sp>
        <p:nvSpPr>
          <p:cNvPr id="32" name="Скругленный прямоугольник 31"/>
          <p:cNvSpPr/>
          <p:nvPr/>
        </p:nvSpPr>
        <p:spPr>
          <a:xfrm>
            <a:off x="2143108" y="2357430"/>
            <a:ext cx="7000892" cy="4500570"/>
          </a:xfrm>
          <a:prstGeom prst="round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30" grpId="0"/>
      <p:bldP spid="31" grpId="0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МАТЕРИАЛЫ ДЛЯ РАЗВИТИЯ РЕЧИ\Сканер\27.bmp"/>
          <p:cNvPicPr>
            <a:picLocks noChangeAspect="1" noChangeArrowheads="1"/>
          </p:cNvPicPr>
          <p:nvPr/>
        </p:nvPicPr>
        <p:blipFill>
          <a:blip r:embed="rId3"/>
          <a:srcRect l="7863" t="6214" r="33326" b="61937"/>
          <a:stretch>
            <a:fillRect/>
          </a:stretch>
        </p:blipFill>
        <p:spPr bwMode="auto">
          <a:xfrm>
            <a:off x="642910" y="428604"/>
            <a:ext cx="4286280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500958" y="0"/>
            <a:ext cx="1285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</a:t>
            </a:r>
            <a:endParaRPr lang="ru-RU" sz="9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16" y="2214554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дай</a:t>
            </a:r>
            <a:endParaRPr lang="ru-RU" sz="5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9454" y="3357562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ай</a:t>
            </a:r>
            <a:endParaRPr lang="ru-RU" sz="54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454" y="4357694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дай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5072074"/>
            <a:ext cx="6000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Мама,  дай  лопату!</a:t>
            </a:r>
            <a:endParaRPr lang="ru-RU" sz="4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Лариса\Рабочий стол\МАТЕРИАЛЫ ДЛЯ РАЗВИТИЯ РЕЧИ\Сканер\27.bmp"/>
          <p:cNvPicPr>
            <a:picLocks noChangeAspect="1" noChangeArrowheads="1"/>
          </p:cNvPicPr>
          <p:nvPr/>
        </p:nvPicPr>
        <p:blipFill>
          <a:blip r:embed="rId3"/>
          <a:srcRect l="64714" t="56085" r="20584" b="30984"/>
          <a:stretch>
            <a:fillRect/>
          </a:stretch>
        </p:blipFill>
        <p:spPr bwMode="auto">
          <a:xfrm>
            <a:off x="7643834" y="1928802"/>
            <a:ext cx="1071570" cy="121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Documents and Settings\Лариса\Рабочий стол\МАТЕРИАЛЫ ДЛЯ РАЗВИТИЯ РЕЧИ\Сканер\27.bmp"/>
          <p:cNvPicPr>
            <a:picLocks noChangeAspect="1" noChangeArrowheads="1"/>
          </p:cNvPicPr>
          <p:nvPr/>
        </p:nvPicPr>
        <p:blipFill>
          <a:blip r:embed="rId3"/>
          <a:srcRect l="40209" t="72820" r="40187" b="8925"/>
          <a:stretch>
            <a:fillRect/>
          </a:stretch>
        </p:blipFill>
        <p:spPr bwMode="auto">
          <a:xfrm>
            <a:off x="3857620" y="4714884"/>
            <a:ext cx="1428760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Documents and Settings\Лариса\Рабочий стол\МАТЕРИАЛЫ ДЛЯ РАЗВИТИЯ РЕЧИ\Сканер\27.bmp"/>
          <p:cNvPicPr>
            <a:picLocks noChangeAspect="1" noChangeArrowheads="1"/>
          </p:cNvPicPr>
          <p:nvPr/>
        </p:nvPicPr>
        <p:blipFill>
          <a:blip r:embed="rId3"/>
          <a:srcRect l="59813" t="44675" r="11762" b="43256"/>
          <a:stretch>
            <a:fillRect/>
          </a:stretch>
        </p:blipFill>
        <p:spPr bwMode="auto">
          <a:xfrm>
            <a:off x="6643702" y="428604"/>
            <a:ext cx="2071702" cy="1133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Documents and Settings\Лариса\Рабочий стол\МАТЕРИАЛЫ ДЛЯ РАЗВИТИЯ РЕЧИ\Сканер\27.bmp"/>
          <p:cNvPicPr>
            <a:picLocks noChangeAspect="1" noChangeArrowheads="1"/>
          </p:cNvPicPr>
          <p:nvPr/>
        </p:nvPicPr>
        <p:blipFill>
          <a:blip r:embed="rId3"/>
          <a:srcRect l="69615" t="62931" r="11762" b="21095"/>
          <a:stretch>
            <a:fillRect/>
          </a:stretch>
        </p:blipFill>
        <p:spPr bwMode="auto">
          <a:xfrm>
            <a:off x="7358082" y="5000636"/>
            <a:ext cx="1357322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Documents and Settings\Лариса\Рабочий стол\МАТЕРИАЛЫ ДЛЯ РАЗВИТИЯ РЕЧИ\Сканер\27.bmp"/>
          <p:cNvPicPr>
            <a:picLocks noChangeAspect="1" noChangeArrowheads="1"/>
          </p:cNvPicPr>
          <p:nvPr/>
        </p:nvPicPr>
        <p:blipFill>
          <a:blip r:embed="rId3"/>
          <a:srcRect l="65694" t="77383" r="11762" b="10446"/>
          <a:stretch>
            <a:fillRect/>
          </a:stretch>
        </p:blipFill>
        <p:spPr bwMode="auto">
          <a:xfrm>
            <a:off x="7072330" y="3429000"/>
            <a:ext cx="1643074" cy="1143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Documents and Settings\Лариса\Рабочий стол\МАТЕРИАЛЫ ДЛЯ РАЗВИТИЯ РЕЧИ\Сканер\27.bmp"/>
          <p:cNvPicPr>
            <a:picLocks noChangeAspect="1" noChangeArrowheads="1"/>
          </p:cNvPicPr>
          <p:nvPr/>
        </p:nvPicPr>
        <p:blipFill>
          <a:blip r:embed="rId3"/>
          <a:srcRect l="59813" t="73580" r="32346" b="10446"/>
          <a:stretch>
            <a:fillRect/>
          </a:stretch>
        </p:blipFill>
        <p:spPr bwMode="auto">
          <a:xfrm>
            <a:off x="5929322" y="5000636"/>
            <a:ext cx="571504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C:\Documents and Settings\Лариса\Рабочий стол\МАТЕРИАЛЫ ДЛЯ РАЗВИТИЯ РЕЧИ\Сканер\27.bmp"/>
          <p:cNvPicPr>
            <a:picLocks noChangeAspect="1" noChangeArrowheads="1"/>
          </p:cNvPicPr>
          <p:nvPr/>
        </p:nvPicPr>
        <p:blipFill>
          <a:blip r:embed="rId3"/>
          <a:srcRect l="6883" t="72820" r="74493" b="8925"/>
          <a:stretch>
            <a:fillRect/>
          </a:stretch>
        </p:blipFill>
        <p:spPr bwMode="auto">
          <a:xfrm>
            <a:off x="214282" y="4714884"/>
            <a:ext cx="1357322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 descr="C:\Documents and Settings\Лариса\Рабочий стол\МАТЕРИАЛЫ ДЛЯ РАЗВИТИЯ РЕЧИ\Сканер\27.bmp"/>
          <p:cNvPicPr>
            <a:picLocks noChangeAspect="1" noChangeArrowheads="1"/>
          </p:cNvPicPr>
          <p:nvPr/>
        </p:nvPicPr>
        <p:blipFill>
          <a:blip r:embed="rId3"/>
          <a:srcRect l="24527" t="75862" r="57830" b="8925"/>
          <a:stretch>
            <a:fillRect/>
          </a:stretch>
        </p:blipFill>
        <p:spPr bwMode="auto">
          <a:xfrm>
            <a:off x="2000232" y="4929198"/>
            <a:ext cx="1285884" cy="1428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428596" y="285728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Вася</a:t>
            </a:r>
            <a:endParaRPr lang="ru-RU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596" y="857232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Оля</a:t>
            </a:r>
            <a:endParaRPr lang="ru-RU" sz="32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596" y="1428736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Вова</a:t>
            </a:r>
            <a:endParaRPr lang="ru-RU" sz="3200" b="1" dirty="0">
              <a:solidFill>
                <a:srgbClr val="CC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596" y="2143116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Мила</a:t>
            </a:r>
            <a:endParaRPr lang="ru-RU" sz="3200" b="1" dirty="0"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8596" y="2857496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Толя</a:t>
            </a:r>
            <a:endParaRPr lang="ru-RU" sz="3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596" y="3571876"/>
            <a:ext cx="150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Тома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85984" y="214290"/>
            <a:ext cx="71438" cy="39290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928926" y="1785926"/>
            <a:ext cx="1285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дай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D:\Мои документы\ОФОРМЛЕНИЕ ПРЕЗЕНТАЦИЙ - КАРТИНКИ\Gif и картинки\0_8fc5_a90ff005_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714488"/>
            <a:ext cx="2908201" cy="29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  <p:bldP spid="13" grpId="0"/>
      <p:bldP spid="14" grpId="0"/>
      <p:bldP spid="15" grpId="0"/>
      <p:bldP spid="15" grpId="1"/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ариса\Desktop\29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50000" r="13171" b="11408"/>
          <a:stretch/>
        </p:blipFill>
        <p:spPr bwMode="auto">
          <a:xfrm>
            <a:off x="3970961" y="3356992"/>
            <a:ext cx="4848195" cy="3147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26773" y="260648"/>
            <a:ext cx="582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72400" y="260648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endParaRPr lang="ru-RU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899" y="199093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- Вова!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876" y="668305"/>
            <a:ext cx="113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- Я тут.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3876" y="1183978"/>
            <a:ext cx="103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66FF"/>
                </a:solidFill>
              </a:rPr>
              <a:t>- Оля! </a:t>
            </a:r>
            <a:endParaRPr lang="ru-RU" sz="2400" b="1" dirty="0">
              <a:solidFill>
                <a:srgbClr val="FF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233" y="1682346"/>
            <a:ext cx="1050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66FF"/>
                </a:solidFill>
              </a:rPr>
              <a:t>- Я тут.</a:t>
            </a:r>
            <a:endParaRPr lang="ru-RU" sz="2400" b="1" dirty="0">
              <a:solidFill>
                <a:srgbClr val="FF66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5656" y="199093"/>
            <a:ext cx="72008" cy="1861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763688" y="199093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FF00"/>
                </a:solidFill>
              </a:rPr>
              <a:t>- Вася!</a:t>
            </a:r>
            <a:endParaRPr lang="ru-RU" sz="2400" b="1" dirty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0164" y="656677"/>
            <a:ext cx="1050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FF00"/>
                </a:solidFill>
              </a:rPr>
              <a:t>- Я тут.</a:t>
            </a:r>
            <a:endParaRPr lang="ru-RU" sz="2400" b="1" dirty="0">
              <a:solidFill>
                <a:srgbClr val="00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35696" y="1185174"/>
            <a:ext cx="1056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6600"/>
                </a:solidFill>
              </a:rPr>
              <a:t>- Таня!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3608" y="1682346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6600"/>
                </a:solidFill>
              </a:rPr>
              <a:t>- Я тут!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3888" y="2144011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6600"/>
                </a:solidFill>
              </a:rPr>
              <a:t>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211960" y="2143028"/>
            <a:ext cx="689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6600"/>
                </a:solidFill>
              </a:rPr>
              <a:t>Таня</a:t>
            </a:r>
            <a:endParaRPr lang="ru-RU" sz="2000" b="1" dirty="0">
              <a:solidFill>
                <a:srgbClr val="FF66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30225" y="2594456"/>
            <a:ext cx="452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>
                <a:solidFill>
                  <a:srgbClr val="FF6600"/>
                </a:solidFill>
              </a:rPr>
              <a:t>ня</a:t>
            </a:r>
            <a:endParaRPr lang="ru-RU" sz="2000" b="1" dirty="0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7246" y="259445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6600"/>
                </a:solidFill>
              </a:rPr>
              <a:t>я</a:t>
            </a:r>
            <a:endParaRPr lang="ru-RU" sz="2000" b="1" dirty="0">
              <a:solidFill>
                <a:srgbClr val="FF66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01444" y="2060848"/>
            <a:ext cx="4571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063619" y="214302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66FF"/>
                </a:solidFill>
              </a:rPr>
              <a:t>я</a:t>
            </a:r>
            <a:endParaRPr lang="ru-RU" sz="2000" b="1" dirty="0">
              <a:solidFill>
                <a:srgbClr val="FF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84237" y="2144011"/>
            <a:ext cx="615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66FF"/>
                </a:solidFill>
              </a:rPr>
              <a:t>Оля</a:t>
            </a:r>
            <a:endParaRPr lang="ru-RU" sz="2000" b="1" dirty="0">
              <a:solidFill>
                <a:srgbClr val="FF66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7513" y="2600908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66FF"/>
                </a:solidFill>
              </a:rPr>
              <a:t>ля</a:t>
            </a:r>
            <a:endParaRPr lang="ru-RU" sz="2000" b="1" dirty="0">
              <a:solidFill>
                <a:srgbClr val="FF66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5496" y="259445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66FF"/>
                </a:solidFill>
              </a:rPr>
              <a:t>я</a:t>
            </a:r>
            <a:endParaRPr lang="ru-RU" sz="2000" b="1" dirty="0">
              <a:solidFill>
                <a:srgbClr val="FF66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72200" y="2060848"/>
            <a:ext cx="45719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732240" y="2143028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rgbClr val="00FF00"/>
                </a:solidFill>
              </a:rPr>
              <a:t>я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272270" y="2143028"/>
            <a:ext cx="6912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FF00"/>
                </a:solidFill>
              </a:rPr>
              <a:t>Вася</a:t>
            </a:r>
            <a:endParaRPr lang="ru-RU" sz="2000" b="1" dirty="0">
              <a:solidFill>
                <a:srgbClr val="00FF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732240" y="2600908"/>
            <a:ext cx="420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err="1" smtClean="0">
                <a:solidFill>
                  <a:srgbClr val="00FF00"/>
                </a:solidFill>
              </a:rPr>
              <a:t>ся</a:t>
            </a:r>
            <a:endParaRPr lang="ru-RU" sz="2000" b="1" dirty="0">
              <a:solidFill>
                <a:srgbClr val="00FF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326773" y="2600908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FF00"/>
                </a:solidFill>
              </a:rPr>
              <a:t>я</a:t>
            </a:r>
            <a:endParaRPr lang="ru-RU" sz="2000" b="1" dirty="0">
              <a:solidFill>
                <a:srgbClr val="00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833" y="4580448"/>
            <a:ext cx="106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 Витя!</a:t>
            </a:r>
            <a:endParaRPr lang="ru-RU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43577" y="4588798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- Нина!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3876" y="5157192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 Я …</a:t>
            </a:r>
            <a:endParaRPr lang="ru-RU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12570" y="5168553"/>
            <a:ext cx="1066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- </a:t>
            </a:r>
            <a:r>
              <a:rPr lang="ru-RU" sz="2400" b="1" dirty="0" smtClean="0">
                <a:solidFill>
                  <a:schemeClr val="bg1"/>
                </a:solidFill>
              </a:rPr>
              <a:t>… тут.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D:\Мои документы\ОФОРМЛЕНИЕ ПРЕЗЕНТАЦИЙ - КАРТИНКИ\Gif и картинки\0_8fc5_a90ff005_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928802"/>
            <a:ext cx="2908201" cy="29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10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6" grpId="0"/>
      <p:bldP spid="27" grpId="0"/>
      <p:bldP spid="30" grpId="0"/>
      <p:bldP spid="31" grpId="0"/>
      <p:bldP spid="32" grpId="0"/>
      <p:bldP spid="28" grpId="0"/>
      <p:bldP spid="29" grpId="0"/>
      <p:bldP spid="33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МАТЕРИАЛЫ ДЛЯ РАЗВИТИЯ РЕЧИ\Сканер\30.bmp"/>
          <p:cNvPicPr>
            <a:picLocks noChangeAspect="1" noChangeArrowheads="1"/>
          </p:cNvPicPr>
          <p:nvPr/>
        </p:nvPicPr>
        <p:blipFill>
          <a:blip r:embed="rId3"/>
          <a:srcRect l="18476" t="47021" r="42119" b="29146"/>
          <a:stretch>
            <a:fillRect/>
          </a:stretch>
        </p:blipFill>
        <p:spPr bwMode="auto">
          <a:xfrm>
            <a:off x="428596" y="4286256"/>
            <a:ext cx="1785950" cy="1428760"/>
          </a:xfrm>
          <a:prstGeom prst="rect">
            <a:avLst/>
          </a:prstGeom>
          <a:noFill/>
        </p:spPr>
      </p:pic>
      <p:pic>
        <p:nvPicPr>
          <p:cNvPr id="1027" name="Picture 3" descr="C:\Documents and Settings\Лариса\Рабочий стол\МАТЕРИАЛЫ ДЛЯ РАЗВИТИЯ РЕЧИ\Сканер\30.bmp"/>
          <p:cNvPicPr>
            <a:picLocks noChangeAspect="1" noChangeArrowheads="1"/>
          </p:cNvPicPr>
          <p:nvPr/>
        </p:nvPicPr>
        <p:blipFill>
          <a:blip r:embed="rId3"/>
          <a:srcRect l="40390" t="7448" r="2473" b="62761"/>
          <a:stretch>
            <a:fillRect/>
          </a:stretch>
        </p:blipFill>
        <p:spPr bwMode="auto">
          <a:xfrm>
            <a:off x="5286380" y="285728"/>
            <a:ext cx="3307579" cy="2281089"/>
          </a:xfrm>
          <a:prstGeom prst="rect">
            <a:avLst/>
          </a:prstGeom>
          <a:noFill/>
        </p:spPr>
      </p:pic>
      <p:pic>
        <p:nvPicPr>
          <p:cNvPr id="1028" name="Picture 4" descr="C:\Documents and Settings\Лариса\Рабочий стол\МАТЕРИАЛЫ ДЛЯ РАЗВИТИЯ РЕЧИ\Сканер\30.bmp"/>
          <p:cNvPicPr>
            <a:picLocks noChangeAspect="1" noChangeArrowheads="1"/>
          </p:cNvPicPr>
          <p:nvPr/>
        </p:nvPicPr>
        <p:blipFill>
          <a:blip r:embed="rId3"/>
          <a:srcRect l="64777" t="52234" r="2714" b="30636"/>
          <a:stretch>
            <a:fillRect/>
          </a:stretch>
        </p:blipFill>
        <p:spPr bwMode="auto">
          <a:xfrm>
            <a:off x="2857488" y="4286257"/>
            <a:ext cx="1947463" cy="13573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214290"/>
            <a:ext cx="571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К</a:t>
            </a:r>
            <a:endParaRPr lang="ru-RU" sz="72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214290"/>
            <a:ext cx="714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</a:rPr>
              <a:t>к</a:t>
            </a:r>
            <a:endParaRPr lang="ru-RU" sz="72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488" y="0"/>
            <a:ext cx="1714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кас</a:t>
            </a:r>
            <a:r>
              <a:rPr lang="ru-RU" sz="4000" dirty="0" smtClean="0">
                <a:solidFill>
                  <a:srgbClr val="FFFF66"/>
                </a:solidFill>
              </a:rPr>
              <a:t>са</a:t>
            </a:r>
            <a:endParaRPr lang="ru-RU" sz="4000" dirty="0">
              <a:solidFill>
                <a:srgbClr val="FFFF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1736" y="571480"/>
            <a:ext cx="107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FFFF00"/>
                </a:solidFill>
              </a:rPr>
              <a:t>кас</a:t>
            </a:r>
            <a:r>
              <a:rPr lang="ru-RU" sz="4800" dirty="0" smtClean="0">
                <a:solidFill>
                  <a:srgbClr val="FFFF00"/>
                </a:solidFill>
              </a:rPr>
              <a:t> 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4744" y="642918"/>
            <a:ext cx="10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FFFF66"/>
                </a:solidFill>
              </a:rPr>
              <a:t>са</a:t>
            </a:r>
            <a:endParaRPr lang="ru-RU" sz="4000" b="1" dirty="0">
              <a:solidFill>
                <a:srgbClr val="FFFF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4678" y="1142984"/>
            <a:ext cx="785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FFFF00"/>
                </a:solidFill>
              </a:rPr>
              <a:t>ка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1736" y="1571612"/>
            <a:ext cx="107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 smtClean="0">
                <a:solidFill>
                  <a:srgbClr val="FFFF00"/>
                </a:solidFill>
              </a:rPr>
              <a:t>кас</a:t>
            </a:r>
            <a:r>
              <a:rPr lang="ru-RU" sz="4800" dirty="0" smtClean="0">
                <a:solidFill>
                  <a:srgbClr val="FFFF00"/>
                </a:solidFill>
              </a:rPr>
              <a:t> 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00430" y="1714488"/>
            <a:ext cx="928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FFFF66"/>
                </a:solidFill>
              </a:rPr>
              <a:t>са</a:t>
            </a:r>
            <a:endParaRPr lang="ru-RU" sz="4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786050" y="2285992"/>
            <a:ext cx="13611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кас</a:t>
            </a:r>
            <a:r>
              <a:rPr lang="ru-RU" sz="4000" dirty="0" smtClean="0">
                <a:solidFill>
                  <a:srgbClr val="FFFF66"/>
                </a:solidFill>
              </a:rPr>
              <a:t>са</a:t>
            </a:r>
            <a:endParaRPr lang="ru-RU" sz="4000" dirty="0">
              <a:solidFill>
                <a:srgbClr val="FFFF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3306" y="3000372"/>
            <a:ext cx="571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C000"/>
                </a:solidFill>
              </a:rPr>
              <a:t>ка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643306" y="3643314"/>
            <a:ext cx="5020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C000"/>
                </a:solidFill>
              </a:rPr>
              <a:t>та</a:t>
            </a:r>
            <a:endParaRPr lang="ru-RU" sz="2800" b="1" dirty="0">
              <a:solidFill>
                <a:srgbClr val="FFC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286248" y="3000372"/>
            <a:ext cx="45719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429124" y="3000372"/>
            <a:ext cx="5488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FFFF"/>
                </a:solidFill>
              </a:rPr>
              <a:t>ко</a:t>
            </a:r>
            <a:endParaRPr lang="ru-RU" sz="2800" b="1" dirty="0">
              <a:solidFill>
                <a:srgbClr val="00FF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29124" y="3643314"/>
            <a:ext cx="513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FFFF"/>
                </a:solidFill>
              </a:rPr>
              <a:t>то</a:t>
            </a:r>
            <a:endParaRPr lang="ru-RU" sz="2800" b="1" dirty="0">
              <a:solidFill>
                <a:srgbClr val="00FFF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72066" y="3000372"/>
            <a:ext cx="45719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214942" y="3000372"/>
            <a:ext cx="532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00FF00"/>
                </a:solidFill>
              </a:rPr>
              <a:t>ку</a:t>
            </a:r>
            <a:endParaRPr lang="ru-RU" sz="2800" b="1" dirty="0">
              <a:solidFill>
                <a:srgbClr val="00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14942" y="3643314"/>
            <a:ext cx="494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FF00"/>
                </a:solidFill>
              </a:rPr>
              <a:t>ту</a:t>
            </a:r>
            <a:endParaRPr lang="ru-RU" sz="2800" b="1" dirty="0">
              <a:solidFill>
                <a:srgbClr val="00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86446" y="3000372"/>
            <a:ext cx="45719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00760" y="3000372"/>
            <a:ext cx="713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FF0066"/>
                </a:solidFill>
              </a:rPr>
              <a:t>ака</a:t>
            </a:r>
            <a:endParaRPr lang="ru-RU" sz="2800" b="1" dirty="0">
              <a:solidFill>
                <a:srgbClr val="FF0066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00760" y="3643314"/>
            <a:ext cx="678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rgbClr val="FF0066"/>
                </a:solidFill>
              </a:rPr>
              <a:t>ата</a:t>
            </a:r>
            <a:endParaRPr lang="ru-RU" sz="2800" b="1" dirty="0">
              <a:solidFill>
                <a:srgbClr val="FF0066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/>
        </p:nvGraphicFramePr>
        <p:xfrm>
          <a:off x="357158" y="6072206"/>
          <a:ext cx="18573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347"/>
                <a:gridCol w="464347"/>
                <a:gridCol w="464347"/>
                <a:gridCol w="464347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28596" y="5929330"/>
            <a:ext cx="3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л</a:t>
            </a:r>
            <a:endParaRPr lang="ru-RU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57224" y="5929330"/>
            <a:ext cx="357190" cy="59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</a:t>
            </a:r>
            <a:endParaRPr lang="ru-RU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357290" y="5929330"/>
            <a:ext cx="357190" cy="59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т</a:t>
            </a:r>
            <a:endParaRPr lang="ru-RU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785918" y="5929330"/>
            <a:ext cx="357190" cy="59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о</a:t>
            </a:r>
            <a:endParaRPr lang="ru-RU" sz="3200" b="1" dirty="0"/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/>
        </p:nvGraphicFramePr>
        <p:xfrm>
          <a:off x="2643174" y="6072206"/>
          <a:ext cx="242889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78"/>
                <a:gridCol w="485778"/>
                <a:gridCol w="485778"/>
                <a:gridCol w="485778"/>
                <a:gridCol w="485778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714612" y="5929330"/>
            <a:ext cx="3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</a:t>
            </a:r>
            <a:endParaRPr lang="ru-RU" sz="3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643306" y="5929330"/>
            <a:ext cx="3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</a:t>
            </a:r>
            <a:endParaRPr lang="ru-RU" sz="3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214678" y="5929330"/>
            <a:ext cx="3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</a:t>
            </a:r>
            <a:endParaRPr lang="ru-RU" sz="3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143372" y="5929330"/>
            <a:ext cx="3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</a:t>
            </a:r>
            <a:endParaRPr lang="ru-RU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643438" y="5929330"/>
            <a:ext cx="3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а</a:t>
            </a:r>
            <a:endParaRPr lang="ru-RU" sz="32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000628" y="4572008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72132" y="4572008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ата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15074" y="4572008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тата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72330" y="4572008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</a:rPr>
              <a:t>татата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00628" y="5143512"/>
            <a:ext cx="500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</a:rPr>
              <a:t>ка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72132" y="5143512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</a:rPr>
              <a:t>ака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15074" y="5143512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</a:rPr>
              <a:t>кака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72330" y="5143512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</a:rPr>
              <a:t>какака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1030" name="Picture 6" descr="E:\Мои документы (E)\Мои рисунки\ОФОРМЛЕНИЕ ПРЕЗЕНТАЦИЙ - КАРТИНКИ\Gif и картинки\0_38689_d33c7780_L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908" y="1928802"/>
            <a:ext cx="3205249" cy="209073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22" grpId="0"/>
      <p:bldP spid="23" grpId="0"/>
      <p:bldP spid="25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Лариса\Рабочий стол\Устное слово\SWScan0000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1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711" t="5240" r="37475" b="43409"/>
          <a:stretch>
            <a:fillRect/>
          </a:stretch>
        </p:blipFill>
        <p:spPr bwMode="auto">
          <a:xfrm>
            <a:off x="5857884" y="1643050"/>
            <a:ext cx="2071702" cy="3500462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4" y="2143116"/>
            <a:ext cx="1000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7030A0"/>
                </a:solidFill>
                <a:latin typeface="Arial Black" pitchFamily="34" charset="0"/>
              </a:rPr>
              <a:t>В</a:t>
            </a:r>
            <a:endParaRPr lang="ru-RU" sz="7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2143116"/>
            <a:ext cx="107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endParaRPr lang="ru-RU" sz="7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2143116"/>
            <a:ext cx="107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7030A0"/>
                </a:solidFill>
                <a:latin typeface="Arial Black" pitchFamily="34" charset="0"/>
              </a:rPr>
              <a:t>в</a:t>
            </a:r>
            <a:endParaRPr lang="ru-RU" sz="7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4678" y="2143116"/>
            <a:ext cx="1143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Arial Black" pitchFamily="34" charset="0"/>
              </a:rPr>
              <a:t>а</a:t>
            </a:r>
            <a:endParaRPr lang="ru-RU" sz="7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074" name="Picture 2" descr="E:\Мои документы (E)\Мои рисунки\ОФОРМЛЕНИЕ ПРЕЗЕНТАЦИЙ - КАРТИНКИ\Gif и картинки\0_98ee_4e7bd064_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429000"/>
            <a:ext cx="2571768" cy="299042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Лариса\Рабочий стол\Устное слово\SWScan00007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3000"/>
                    </a14:imgEffect>
                    <a14:imgEffect>
                      <a14:brightnessContrast bright="25000" contrast="54000"/>
                    </a14:imgEffect>
                  </a14:imgLayer>
                </a14:imgProps>
              </a:ext>
            </a:extLst>
          </a:blip>
          <a:srcRect l="40385" t="2750" r="10577" b="68000"/>
          <a:stretch>
            <a:fillRect/>
          </a:stretch>
        </p:blipFill>
        <p:spPr bwMode="auto">
          <a:xfrm>
            <a:off x="4357686" y="642918"/>
            <a:ext cx="3929090" cy="3004598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785794"/>
            <a:ext cx="242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CCECFF"/>
                </a:solidFill>
                <a:latin typeface="Arial Black" pitchFamily="34" charset="0"/>
              </a:rPr>
              <a:t>папа</a:t>
            </a:r>
            <a:endParaRPr lang="ru-RU" sz="6000" dirty="0">
              <a:solidFill>
                <a:srgbClr val="CCECFF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2285992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33CC"/>
                </a:solidFill>
                <a:latin typeface="Arial Black" pitchFamily="34" charset="0"/>
              </a:rPr>
              <a:t>мама</a:t>
            </a:r>
            <a:endParaRPr lang="ru-RU" sz="6000" dirty="0">
              <a:solidFill>
                <a:srgbClr val="FF33CC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3786190"/>
            <a:ext cx="3000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err="1" smtClean="0">
                <a:solidFill>
                  <a:srgbClr val="FFFF00"/>
                </a:solidFill>
                <a:latin typeface="Arial Black" pitchFamily="34" charset="0"/>
              </a:rPr>
              <a:t>Вава</a:t>
            </a:r>
            <a:endParaRPr lang="ru-RU" sz="6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4098" name="Picture 2" descr="E:\Мои документы (E)\Мои рисунки\ОФОРМЛЕНИЕ ПРЕЗЕНТАЦИЙ - КАРТИНКИ\Gif и картинки\0_a8bc_e4d6e561_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524250"/>
            <a:ext cx="3333750" cy="33337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Лариса\Рабочий стол\Устное слово\SWScan00008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3000" contrast="40000"/>
                    </a14:imgEffect>
                  </a14:imgLayer>
                </a14:imgProps>
              </a:ext>
            </a:extLst>
          </a:blip>
          <a:srcRect l="22403" t="17317" r="45230" b="42027"/>
          <a:stretch>
            <a:fillRect/>
          </a:stretch>
        </p:blipFill>
        <p:spPr bwMode="auto">
          <a:xfrm>
            <a:off x="5643570" y="642918"/>
            <a:ext cx="2428892" cy="3857652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500042"/>
            <a:ext cx="12144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00FF00"/>
                </a:solidFill>
                <a:latin typeface="Arial Black" pitchFamily="34" charset="0"/>
              </a:rPr>
              <a:t>О</a:t>
            </a:r>
            <a:endParaRPr lang="ru-RU" sz="8800" dirty="0">
              <a:solidFill>
                <a:srgbClr val="00FF00"/>
              </a:solidFill>
              <a:latin typeface="Arial Black" pitchFamily="34" charset="0"/>
            </a:endParaRPr>
          </a:p>
        </p:txBody>
      </p:sp>
      <p:pic>
        <p:nvPicPr>
          <p:cNvPr id="5122" name="Picture 2" descr="E:\Мои документы (E)\Мои рисунки\ОФОРМЛЕНИЕ ПРЕЗЕНТАЦИЙ - КАРТИНКИ\Gif и картинки\0_a9da_6f4e7dc5_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642918"/>
            <a:ext cx="2352683" cy="277875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27584" y="4209425"/>
            <a:ext cx="106311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00FF00"/>
                </a:solidFill>
                <a:latin typeface="Arial Black" pitchFamily="34" charset="0"/>
              </a:rPr>
              <a:t>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5506" y="4209425"/>
            <a:ext cx="9380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00FF00"/>
                </a:solidFill>
                <a:latin typeface="Arial Black" pitchFamily="34" charset="0"/>
              </a:rPr>
              <a:t>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60980" y="4209425"/>
            <a:ext cx="87876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00FF00"/>
                </a:solidFill>
                <a:latin typeface="Arial Black" pitchFamily="34" charset="0"/>
              </a:rPr>
              <a:t>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4209425"/>
            <a:ext cx="9380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800" dirty="0">
                <a:solidFill>
                  <a:srgbClr val="00FF00"/>
                </a:solidFill>
                <a:latin typeface="Arial Black" pitchFamily="34" charset="0"/>
              </a:rPr>
              <a:t>а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Лариса\Рабочий стол\Устное слово\SWScan00009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  <a14:imgEffect>
                      <a14:brightnessContrast bright="16000" contrast="40000"/>
                    </a14:imgEffect>
                  </a14:imgLayer>
                </a14:imgProps>
              </a:ext>
            </a:extLst>
          </a:blip>
          <a:srcRect l="47130" t="19711" r="21301" b="56655"/>
          <a:stretch>
            <a:fillRect/>
          </a:stretch>
        </p:blipFill>
        <p:spPr bwMode="auto">
          <a:xfrm>
            <a:off x="4357685" y="500042"/>
            <a:ext cx="3830863" cy="3714776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785794"/>
            <a:ext cx="1571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FFCC00"/>
                </a:solidFill>
                <a:latin typeface="Arial Black" pitchFamily="34" charset="0"/>
              </a:rPr>
              <a:t>Т</a:t>
            </a:r>
            <a:endParaRPr lang="ru-RU" sz="8800" dirty="0">
              <a:solidFill>
                <a:srgbClr val="FFCC00"/>
              </a:solidFill>
              <a:latin typeface="Arial Black" pitchFamily="34" charset="0"/>
            </a:endParaRPr>
          </a:p>
        </p:txBody>
      </p:sp>
      <p:pic>
        <p:nvPicPr>
          <p:cNvPr id="6146" name="Picture 2" descr="E:\Мои документы (E)\Мои рисунки\ОФОРМЛЕНИЕ ПРЕЗЕНТАЦИЙ - КАРТИНКИ\Gif и картинки\0_11775_971a3ba_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1571602"/>
            <a:ext cx="2571768" cy="25717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5125834"/>
            <a:ext cx="958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>
                <a:solidFill>
                  <a:srgbClr val="FFCC00"/>
                </a:solidFill>
                <a:latin typeface="Arial Black" pitchFamily="34" charset="0"/>
              </a:rPr>
              <a:t>Т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84417" y="5125834"/>
            <a:ext cx="9380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FFCC00"/>
                </a:solidFill>
                <a:latin typeface="Arial Black" pitchFamily="34" charset="0"/>
              </a:rPr>
              <a:t>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22494" y="5125834"/>
            <a:ext cx="114005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solidFill>
                  <a:srgbClr val="FFCC00"/>
                </a:solidFill>
                <a:latin typeface="Arial Black" pitchFamily="34" charset="0"/>
              </a:rPr>
              <a:t>м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76267" y="5125834"/>
            <a:ext cx="93807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8800" dirty="0">
                <a:solidFill>
                  <a:srgbClr val="FFCC00"/>
                </a:solidFill>
                <a:latin typeface="Arial Black" pitchFamily="34" charset="0"/>
              </a:rPr>
              <a:t>а</a:t>
            </a: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Лариса\Рабочий стол\Устное слово\SWScan00009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2615" t="42098" r="11989" b="35007"/>
          <a:stretch>
            <a:fillRect/>
          </a:stretch>
        </p:blipFill>
        <p:spPr bwMode="auto">
          <a:xfrm>
            <a:off x="357158" y="642918"/>
            <a:ext cx="4263236" cy="3571900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3504" y="642918"/>
            <a:ext cx="3357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99"/>
                </a:solidFill>
                <a:latin typeface="Arial Black" pitchFamily="34" charset="0"/>
              </a:rPr>
              <a:t>Вот  </a:t>
            </a:r>
            <a:r>
              <a:rPr lang="ru-RU" sz="4400" dirty="0" smtClean="0">
                <a:solidFill>
                  <a:srgbClr val="CCECFF"/>
                </a:solidFill>
                <a:latin typeface="Arial Black" pitchFamily="34" charset="0"/>
              </a:rPr>
              <a:t>папа</a:t>
            </a:r>
            <a:r>
              <a:rPr lang="ru-RU" sz="4400" dirty="0" smtClean="0">
                <a:solidFill>
                  <a:srgbClr val="FFFF99"/>
                </a:solidFill>
                <a:latin typeface="Arial Black" pitchFamily="34" charset="0"/>
              </a:rPr>
              <a:t>.</a:t>
            </a:r>
            <a:endParaRPr lang="ru-RU" sz="4400" dirty="0">
              <a:solidFill>
                <a:srgbClr val="FFFF99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3504" y="2071678"/>
            <a:ext cx="364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99"/>
                </a:solidFill>
                <a:latin typeface="Arial Black" pitchFamily="34" charset="0"/>
              </a:rPr>
              <a:t>Вот  </a:t>
            </a:r>
            <a:r>
              <a:rPr lang="ru-RU" sz="4400" dirty="0" smtClean="0">
                <a:solidFill>
                  <a:srgbClr val="FF33CC"/>
                </a:solidFill>
                <a:latin typeface="Arial Black" pitchFamily="34" charset="0"/>
              </a:rPr>
              <a:t>мама.</a:t>
            </a:r>
            <a:endParaRPr lang="ru-RU" sz="4400" dirty="0">
              <a:solidFill>
                <a:srgbClr val="FF33CC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4" y="3500438"/>
            <a:ext cx="371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99"/>
                </a:solidFill>
                <a:latin typeface="Arial Black" pitchFamily="34" charset="0"/>
              </a:rPr>
              <a:t>Вот  </a:t>
            </a:r>
            <a:r>
              <a:rPr lang="ru-RU" sz="4400" dirty="0" err="1" smtClean="0">
                <a:solidFill>
                  <a:srgbClr val="FFFF00"/>
                </a:solidFill>
                <a:latin typeface="Arial Black" pitchFamily="34" charset="0"/>
              </a:rPr>
              <a:t>Вава</a:t>
            </a:r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.</a:t>
            </a:r>
            <a:endParaRPr lang="ru-RU" sz="4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072074"/>
            <a:ext cx="4143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99"/>
                </a:solidFill>
                <a:latin typeface="Arial Black" pitchFamily="34" charset="0"/>
              </a:rPr>
              <a:t>Вот</a:t>
            </a:r>
            <a:r>
              <a:rPr lang="ru-RU" sz="4400" dirty="0" smtClean="0">
                <a:solidFill>
                  <a:srgbClr val="FFFF00"/>
                </a:solidFill>
                <a:latin typeface="Arial Black" pitchFamily="34" charset="0"/>
              </a:rPr>
              <a:t>  </a:t>
            </a:r>
            <a:r>
              <a:rPr lang="ru-RU" sz="4400" dirty="0" smtClean="0">
                <a:solidFill>
                  <a:srgbClr val="00FF00"/>
                </a:solidFill>
                <a:latin typeface="Arial Black" pitchFamily="34" charset="0"/>
              </a:rPr>
              <a:t>Вова.</a:t>
            </a:r>
            <a:endParaRPr lang="ru-RU" sz="440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5929330"/>
            <a:ext cx="4071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FF99"/>
                </a:solidFill>
                <a:latin typeface="Arial Black" pitchFamily="34" charset="0"/>
              </a:rPr>
              <a:t>Вот  </a:t>
            </a:r>
            <a:r>
              <a:rPr lang="ru-RU" sz="4400" dirty="0" smtClean="0">
                <a:solidFill>
                  <a:srgbClr val="FFCC00"/>
                </a:solidFill>
                <a:latin typeface="Arial Black" pitchFamily="34" charset="0"/>
              </a:rPr>
              <a:t>Тома.</a:t>
            </a:r>
            <a:endParaRPr lang="ru-RU" sz="4400" dirty="0">
              <a:solidFill>
                <a:srgbClr val="FFCC00"/>
              </a:solidFill>
              <a:latin typeface="Arial Black" pitchFamily="34" charset="0"/>
            </a:endParaRPr>
          </a:p>
        </p:txBody>
      </p:sp>
      <p:pic>
        <p:nvPicPr>
          <p:cNvPr id="7170" name="Picture 2" descr="E:\Мои документы (E)\Мои рисунки\ОФОРМЛЕНИЕ ПРЕЗЕНТАЦИЙ - КАРТИНКИ\Gif и картинки\0_38689_d33c7780_L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714752"/>
            <a:ext cx="3752850" cy="24479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Лариса\Рабочий стол\Устное слово\SWScan00011.tif"/>
          <p:cNvPicPr>
            <a:picLocks noChangeAspect="1" noChangeArrowheads="1"/>
          </p:cNvPicPr>
          <p:nvPr/>
        </p:nvPicPr>
        <p:blipFill>
          <a:blip r:embed="rId3">
            <a:extLst/>
          </a:blip>
          <a:srcRect l="49872" t="8083" r="14642" b="70210"/>
          <a:stretch>
            <a:fillRect/>
          </a:stretch>
        </p:blipFill>
        <p:spPr bwMode="auto">
          <a:xfrm>
            <a:off x="4357686" y="1500174"/>
            <a:ext cx="4143404" cy="32475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00496" y="5072074"/>
            <a:ext cx="4929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3300"/>
                </a:solidFill>
                <a:latin typeface="Arial Black" pitchFamily="34" charset="0"/>
              </a:rPr>
              <a:t>Мама  тут.</a:t>
            </a:r>
            <a:endParaRPr lang="ru-RU" sz="6000" dirty="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643050"/>
            <a:ext cx="3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FF00"/>
                </a:solidFill>
                <a:latin typeface="Arial Black" pitchFamily="34" charset="0"/>
              </a:rPr>
              <a:t>Вова  там.</a:t>
            </a:r>
            <a:endParaRPr lang="ru-RU" sz="4000" dirty="0">
              <a:solidFill>
                <a:srgbClr val="00FF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2928934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C000"/>
                </a:solidFill>
                <a:latin typeface="Arial Black" pitchFamily="34" charset="0"/>
              </a:rPr>
              <a:t>Тома  там.</a:t>
            </a:r>
            <a:endParaRPr lang="ru-RU" sz="40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</TotalTime>
  <Words>510</Words>
  <Application>Microsoft Office PowerPoint</Application>
  <PresentationFormat>Экран (4:3)</PresentationFormat>
  <Paragraphs>285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</dc:title>
  <dc:creator>Лариса</dc:creator>
  <cp:lastModifiedBy>Пользователь</cp:lastModifiedBy>
  <cp:revision>114</cp:revision>
  <dcterms:created xsi:type="dcterms:W3CDTF">2011-02-28T03:27:03Z</dcterms:created>
  <dcterms:modified xsi:type="dcterms:W3CDTF">2019-12-16T06:24:32Z</dcterms:modified>
</cp:coreProperties>
</file>