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0E0F-F7D7-40BF-8A49-C56E5F242EB8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B33FE-A9F2-43D9-AD63-B8DFC8D61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747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0E0F-F7D7-40BF-8A49-C56E5F242EB8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B33FE-A9F2-43D9-AD63-B8DFC8D61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375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0E0F-F7D7-40BF-8A49-C56E5F242EB8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B33FE-A9F2-43D9-AD63-B8DFC8D61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971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0E0F-F7D7-40BF-8A49-C56E5F242EB8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B33FE-A9F2-43D9-AD63-B8DFC8D61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98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0E0F-F7D7-40BF-8A49-C56E5F242EB8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B33FE-A9F2-43D9-AD63-B8DFC8D61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481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0E0F-F7D7-40BF-8A49-C56E5F242EB8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B33FE-A9F2-43D9-AD63-B8DFC8D61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877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0E0F-F7D7-40BF-8A49-C56E5F242EB8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B33FE-A9F2-43D9-AD63-B8DFC8D61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95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0E0F-F7D7-40BF-8A49-C56E5F242EB8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B33FE-A9F2-43D9-AD63-B8DFC8D61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061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0E0F-F7D7-40BF-8A49-C56E5F242EB8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B33FE-A9F2-43D9-AD63-B8DFC8D61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8054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0E0F-F7D7-40BF-8A49-C56E5F242EB8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B33FE-A9F2-43D9-AD63-B8DFC8D61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016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0E0F-F7D7-40BF-8A49-C56E5F242EB8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B33FE-A9F2-43D9-AD63-B8DFC8D61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405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20E0F-F7D7-40BF-8A49-C56E5F242EB8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B33FE-A9F2-43D9-AD63-B8DFC8D61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119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66551" y="145659"/>
            <a:ext cx="9144000" cy="987791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Модель методической службы</a:t>
            </a:r>
            <a:b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КГБОУ ШИ 6</a:t>
            </a:r>
            <a:endParaRPr lang="ru-RU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79852" y="962519"/>
            <a:ext cx="45101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ПЕДАГОГИЧЕСКИЙ СОВЕТ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523089" y="2056421"/>
            <a:ext cx="2576879" cy="87794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697598" y="2139780"/>
            <a:ext cx="216456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b="1" dirty="0" smtClean="0">
                <a:solidFill>
                  <a:srgbClr val="4472C4">
                    <a:lumMod val="50000"/>
                  </a:srgbClr>
                </a:solidFill>
              </a:rPr>
              <a:t>Методический</a:t>
            </a:r>
          </a:p>
          <a:p>
            <a:pPr lvl="0"/>
            <a:r>
              <a:rPr lang="ru-RU" sz="2400" b="1" dirty="0" smtClean="0">
                <a:solidFill>
                  <a:srgbClr val="4472C4">
                    <a:lumMod val="50000"/>
                  </a:srgbClr>
                </a:solidFill>
              </a:rPr>
              <a:t>           совет</a:t>
            </a:r>
            <a:endParaRPr lang="ru-RU" sz="2400" dirty="0">
              <a:solidFill>
                <a:srgbClr val="4472C4">
                  <a:lumMod val="50000"/>
                </a:srgbClr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145593" y="2027642"/>
            <a:ext cx="2891204" cy="9042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975027" y="967373"/>
            <a:ext cx="8327048" cy="47918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7014484" y="5838923"/>
            <a:ext cx="422206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4472C4">
                    <a:lumMod val="50000"/>
                  </a:srgbClr>
                </a:solidFill>
              </a:rPr>
              <a:t>Инновационная и исследовательская              деятельность</a:t>
            </a:r>
            <a:endParaRPr lang="ru-RU" sz="2000" dirty="0">
              <a:solidFill>
                <a:srgbClr val="4472C4">
                  <a:lumMod val="50000"/>
                </a:srgbClr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484675" y="4849176"/>
            <a:ext cx="365564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4472C4">
                    <a:lumMod val="50000"/>
                  </a:srgbClr>
                </a:solidFill>
              </a:rPr>
              <a:t>Творческие группы  по </a:t>
            </a:r>
          </a:p>
          <a:p>
            <a:r>
              <a:rPr lang="ru-RU" sz="2000" b="1" dirty="0" smtClean="0">
                <a:solidFill>
                  <a:srgbClr val="4472C4">
                    <a:lumMod val="50000"/>
                  </a:srgbClr>
                </a:solidFill>
              </a:rPr>
              <a:t>направлениям развития ОУ </a:t>
            </a:r>
            <a:endParaRPr lang="ru-RU" sz="20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7978908" y="4939099"/>
            <a:ext cx="307865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4472C4">
                    <a:lumMod val="50000"/>
                  </a:srgbClr>
                </a:solidFill>
              </a:rPr>
              <a:t>Экспертные  группы </a:t>
            </a:r>
            <a:endParaRPr lang="ru-RU" sz="2000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302729" y="5847516"/>
            <a:ext cx="3669680" cy="8586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7119323" y="5885596"/>
            <a:ext cx="4020531" cy="85788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321890" y="4746037"/>
            <a:ext cx="3650519" cy="9464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7168116" y="4714772"/>
            <a:ext cx="3889447" cy="9464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1975027" y="3348557"/>
            <a:ext cx="8497399" cy="5143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703964" y="3473159"/>
            <a:ext cx="52369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4472C4">
                    <a:lumMod val="50000"/>
                  </a:srgbClr>
                </a:solidFill>
              </a:rPr>
              <a:t>Школьные методические объединения</a:t>
            </a:r>
            <a:endParaRPr lang="ru-RU" sz="2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615379" y="6041601"/>
            <a:ext cx="36644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Повышение квалификации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42" name="Выгнутая вправо стрелка 41"/>
          <p:cNvSpPr/>
          <p:nvPr/>
        </p:nvSpPr>
        <p:spPr>
          <a:xfrm>
            <a:off x="10749220" y="2914417"/>
            <a:ext cx="1003728" cy="77835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3" name="Выгнутая влево стрелка 42"/>
          <p:cNvSpPr/>
          <p:nvPr/>
        </p:nvSpPr>
        <p:spPr>
          <a:xfrm>
            <a:off x="3147150" y="1616863"/>
            <a:ext cx="715015" cy="500851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4" name="Двойная стрелка влево/вправо 43"/>
          <p:cNvSpPr/>
          <p:nvPr/>
        </p:nvSpPr>
        <p:spPr>
          <a:xfrm>
            <a:off x="3941992" y="2378010"/>
            <a:ext cx="651051" cy="26883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Выгнутая влево стрелка 44"/>
          <p:cNvSpPr/>
          <p:nvPr/>
        </p:nvSpPr>
        <p:spPr>
          <a:xfrm>
            <a:off x="2552014" y="3909929"/>
            <a:ext cx="1151950" cy="83610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6" name="Выгнутая вправо стрелка 45"/>
          <p:cNvSpPr/>
          <p:nvPr/>
        </p:nvSpPr>
        <p:spPr>
          <a:xfrm>
            <a:off x="7679915" y="3924835"/>
            <a:ext cx="1571245" cy="72679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9" name="Выгнутая вправо стрелка 48"/>
          <p:cNvSpPr/>
          <p:nvPr/>
        </p:nvSpPr>
        <p:spPr>
          <a:xfrm>
            <a:off x="7978907" y="1521908"/>
            <a:ext cx="657389" cy="44838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0" name="Выгнутая влево стрелка 49"/>
          <p:cNvSpPr/>
          <p:nvPr/>
        </p:nvSpPr>
        <p:spPr>
          <a:xfrm>
            <a:off x="836845" y="2885844"/>
            <a:ext cx="741443" cy="95435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8465537" y="2194216"/>
            <a:ext cx="18181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Служба ППС</a:t>
            </a:r>
            <a:endParaRPr lang="ru-RU" sz="24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18990" y="1286064"/>
            <a:ext cx="3767560" cy="584775"/>
          </a:xfrm>
          <a:prstGeom prst="rect">
            <a:avLst/>
          </a:prstGeom>
          <a:solidFill>
            <a:srgbClr val="E48312">
              <a:lumMod val="40000"/>
              <a:lumOff val="60000"/>
            </a:srgbClr>
          </a:solidFill>
          <a:ln w="15875" cap="flat" cmpd="sng" algn="ctr">
            <a:solidFill>
              <a:srgbClr val="E48312"/>
            </a:solidFill>
            <a:prstDash val="solid"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ru-RU" alt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высший  коллегиальный орган управлени</a:t>
            </a:r>
            <a:r>
              <a:rPr kumimoji="0" lang="ru-RU" alt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20212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я</a:t>
            </a:r>
            <a:endParaRPr kumimoji="0" lang="ru-RU" altLang="ru-RU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233300" y="3007437"/>
            <a:ext cx="5999003" cy="338554"/>
          </a:xfrm>
          <a:prstGeom prst="rect">
            <a:avLst/>
          </a:prstGeom>
          <a:solidFill>
            <a:srgbClr val="E48312">
              <a:lumMod val="40000"/>
              <a:lumOff val="60000"/>
            </a:srgbClr>
          </a:solidFill>
          <a:ln w="15875" cap="flat" cmpd="sng" algn="ctr">
            <a:solidFill>
              <a:srgbClr val="E48312"/>
            </a:solidFill>
            <a:prstDash val="solid"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defTabSz="4572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ru-RU" alt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консультативные   коллегиальные органы управлени</a:t>
            </a:r>
            <a:r>
              <a:rPr kumimoji="0" lang="ru-RU" alt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20212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я</a:t>
            </a:r>
            <a:endParaRPr kumimoji="0" lang="ru-RU" altLang="ru-RU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" name="Двойные круглые скобки 3"/>
          <p:cNvSpPr/>
          <p:nvPr/>
        </p:nvSpPr>
        <p:spPr>
          <a:xfrm>
            <a:off x="298936" y="1133450"/>
            <a:ext cx="11412000" cy="57600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Двойная стрелка влево/вправо 5"/>
          <p:cNvSpPr/>
          <p:nvPr/>
        </p:nvSpPr>
        <p:spPr>
          <a:xfrm>
            <a:off x="5135195" y="4849176"/>
            <a:ext cx="1865006" cy="47324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4370326" y="2100897"/>
            <a:ext cx="3366151" cy="87496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425008" y="2224023"/>
            <a:ext cx="11848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ППК ОУ</a:t>
            </a:r>
            <a:endParaRPr lang="ru-RU" sz="2400" dirty="0"/>
          </a:p>
        </p:txBody>
      </p:sp>
      <p:sp>
        <p:nvSpPr>
          <p:cNvPr id="39" name="Двойная стрелка влево/вправо 38"/>
          <p:cNvSpPr/>
          <p:nvPr/>
        </p:nvSpPr>
        <p:spPr>
          <a:xfrm>
            <a:off x="7615510" y="2415290"/>
            <a:ext cx="651051" cy="26883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59511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39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Модель методической службы КГБОУ ШИ 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 методической службы КГБОУ ШИ 6</dc:title>
  <dc:creator>Ольга Викторовна</dc:creator>
  <cp:lastModifiedBy>Ольга Викторовна</cp:lastModifiedBy>
  <cp:revision>16</cp:revision>
  <dcterms:created xsi:type="dcterms:W3CDTF">2024-09-05T05:25:19Z</dcterms:created>
  <dcterms:modified xsi:type="dcterms:W3CDTF">2024-09-10T03:42:38Z</dcterms:modified>
</cp:coreProperties>
</file>