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2" r:id="rId14"/>
    <p:sldId id="273" r:id="rId15"/>
    <p:sldId id="274" r:id="rId16"/>
    <p:sldId id="271" r:id="rId17"/>
    <p:sldId id="275" r:id="rId18"/>
    <p:sldId id="27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D6ACE-BBC6-446C-BE75-7A0BDD0B2B42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ED650E-F269-4A2D-A595-E9DB4A34FF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403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6D06D8F4-0DE9-4A12-ABDF-782F01EE94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38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изображения слайда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Заполнитель текста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Заполнитель номера слайда 3"/>
          <p:cNvSpPr>
            <a:spLocks noGrp="1" noEditPoints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/>
          <a:lstStyle/>
          <a:p>
            <a:fld id="{B051FFB1-458C-47F0-AF19-4774407056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4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895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97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48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781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883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5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14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394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77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36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7B83-5CC4-41BE-90AD-6E0272F837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060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87B83-5CC4-41BE-90AD-6E0272F837C6}" type="datetimeFigureOut">
              <a:rPr lang="ru-RU" smtClean="0"/>
              <a:t>10.12.2024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C038D-C71D-4EF2-AD65-568C8EF3E5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57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51C4A">
                <a:lumMod val="100000"/>
              </a:srgbClr>
            </a:gs>
            <a:gs pos="97000">
              <a:schemeClr val="accent1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2"/>
          <p:cNvSpPr/>
          <p:nvPr/>
        </p:nvSpPr>
        <p:spPr>
          <a:xfrm>
            <a:off x="819150" y="565150"/>
            <a:ext cx="6210300" cy="6076950"/>
          </a:xfrm>
          <a:prstGeom prst="ellipse">
            <a:avLst/>
          </a:prstGeom>
          <a:gradFill flip="none" rotWithShape="1">
            <a:gsLst>
              <a:gs pos="1000">
                <a:schemeClr val="accent3">
                  <a:alpha val="100000"/>
                  <a:lumMod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  <a:tileRect/>
          </a:gradFill>
          <a:ln w="0"/>
        </p:spPr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A2EA9ACE-D697-A019-F40A-2CAA82269EF5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107"/>
          <a:stretch>
            <a:fillRect/>
          </a:stretch>
        </p:blipFill>
        <p:spPr>
          <a:xfrm>
            <a:off x="5447940" y="406400"/>
            <a:ext cx="5899150" cy="5892800"/>
          </a:xfrm>
          <a:prstGeom prst="roundRect">
            <a:avLst>
              <a:gd name="adj" fmla="val 50000"/>
            </a:avLst>
          </a:prstGeom>
        </p:spPr>
      </p:pic>
      <p:sp>
        <p:nvSpPr>
          <p:cNvPr id="4" name="Прямоугольник 4"/>
          <p:cNvSpPr/>
          <p:nvPr/>
        </p:nvSpPr>
        <p:spPr>
          <a:xfrm>
            <a:off x="1174750" y="2565400"/>
            <a:ext cx="4083050" cy="15748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3382" b="1" dirty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БУЛЛИНГ-
 это преступление</a:t>
            </a:r>
            <a:endParaRPr lang="ru-RU" sz="3382" b="1" dirty="0">
              <a:solidFill>
                <a:srgbClr val="FFFFFF">
                  <a:lumMod val="100000"/>
                </a:srgbClr>
              </a:solidFill>
              <a:latin typeface="Montserrat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26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1C4A">
            <a:lumMod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>
            <a:off x="444500" y="234950"/>
            <a:ext cx="11512550" cy="13716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4411" b="1" dirty="0">
                <a:solidFill>
                  <a:srgbClr val="FFC000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 Кто чаще всего
становится жертвой буллинга?</a:t>
            </a:r>
            <a:endParaRPr lang="ru-RU" sz="4411" b="1" dirty="0">
              <a:solidFill>
                <a:schemeClr val="accent4">
                  <a:lumMod val="100000"/>
                </a:schemeClr>
              </a:solidFill>
              <a:latin typeface="Montserrat" panose="020B0A04020102020204" pitchFamily="34" charset="0"/>
            </a:endParaRPr>
          </a:p>
        </p:txBody>
      </p:sp>
      <p:sp>
        <p:nvSpPr>
          <p:cNvPr id="3" name="Прямоугольник 3"/>
          <p:cNvSpPr/>
          <p:nvPr/>
        </p:nvSpPr>
        <p:spPr>
          <a:xfrm>
            <a:off x="431800" y="1842936"/>
            <a:ext cx="4127500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Тихие дети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4" name="Прямоугольник 4"/>
          <p:cNvSpPr/>
          <p:nvPr/>
        </p:nvSpPr>
        <p:spPr>
          <a:xfrm>
            <a:off x="431800" y="3079510"/>
            <a:ext cx="6670495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Физически слабые дети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431800" y="3835160"/>
            <a:ext cx="9113568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Дети с нестандартной внешностью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6" name="Прямоугольник 6"/>
          <p:cNvSpPr/>
          <p:nvPr/>
        </p:nvSpPr>
        <p:spPr>
          <a:xfrm>
            <a:off x="431800" y="4580327"/>
            <a:ext cx="9840464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Дети, с особым прилежанием к учебе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7" name="Прямоугольник 7"/>
          <p:cNvSpPr/>
          <p:nvPr/>
        </p:nvSpPr>
        <p:spPr>
          <a:xfrm>
            <a:off x="431800" y="2461223"/>
            <a:ext cx="5717037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Новенькие в классе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8" name="Прямоугольник 8"/>
          <p:cNvSpPr/>
          <p:nvPr/>
        </p:nvSpPr>
        <p:spPr>
          <a:xfrm>
            <a:off x="431800" y="5383422"/>
            <a:ext cx="10998200" cy="10795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Дети, эмоционально и болезненно реагирующие на замечания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pic>
        <p:nvPicPr>
          <p:cNvPr id="9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862E3FEA-1091-A39A-6AB5-B9E79CC0556B}">
                <a14:useLocalDpi xmlns:a14="http://schemas.microsoft.com/office/drawing/2010/main" xmlns:p14="http://schemas.microsoft.com/office/powerpoint/2010/main" xmlns="" val="0"/>
              </a:ext>
            </a:extLst>
          </a:blip>
          <a:srcRect r="198" b="198"/>
          <a:stretch>
            <a:fillRect/>
          </a:stretch>
        </p:blipFill>
        <p:spPr>
          <a:xfrm>
            <a:off x="8997351" y="1606550"/>
            <a:ext cx="3071483" cy="3071483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3582426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51C4A">
                <a:lumMod val="100000"/>
              </a:srgbClr>
            </a:gs>
            <a:gs pos="97000">
              <a:schemeClr val="accent3">
                <a:lumMod val="10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>
            <a:off x="698500" y="2038350"/>
            <a:ext cx="5784850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- явный перевес сил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3" name="Прямоугольник 3"/>
          <p:cNvSpPr/>
          <p:nvPr/>
        </p:nvSpPr>
        <p:spPr>
          <a:xfrm>
            <a:off x="927100" y="615950"/>
            <a:ext cx="10972800" cy="7302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4705" b="1" dirty="0">
                <a:solidFill>
                  <a:srgbClr val="FFC000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Почему жертва не дает отпор?</a:t>
            </a:r>
            <a:endParaRPr lang="ru-RU" sz="4705" b="1" dirty="0">
              <a:solidFill>
                <a:schemeClr val="accent4">
                  <a:lumMod val="100000"/>
                </a:schemeClr>
              </a:solidFill>
              <a:latin typeface="Montserrat" panose="020B0A04020102020204" pitchFamily="34" charset="0"/>
            </a:endParaRPr>
          </a:p>
        </p:txBody>
      </p:sp>
      <p:sp>
        <p:nvSpPr>
          <p:cNvPr id="4" name="Прямоугольник 4"/>
          <p:cNvSpPr/>
          <p:nvPr/>
        </p:nvSpPr>
        <p:spPr>
          <a:xfrm>
            <a:off x="704850" y="3136900"/>
            <a:ext cx="11328400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- страх получить в ответ еще большую агрессию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698500" y="4298950"/>
            <a:ext cx="10445750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- не хочет быть "плохой"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6" name="Прямоугольник 6"/>
          <p:cNvSpPr/>
          <p:nvPr/>
        </p:nvSpPr>
        <p:spPr>
          <a:xfrm>
            <a:off x="615950" y="5353050"/>
            <a:ext cx="11398250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- из-за установки родителей "драться - это плохо!"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26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100000"/>
              </a:schemeClr>
            </a:gs>
            <a:gs pos="97000">
              <a:schemeClr val="accent2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0F9BEF0-AEC3-775D-EAB3-71E03AFBDDC4}">
                <a14:useLocalDpi xmlns:a14="http://schemas.microsoft.com/office/drawing/2010/main" xmlns:p14="http://schemas.microsoft.com/office/powerpoint/2010/main" xmlns="" val="0"/>
              </a:ext>
            </a:extLst>
          </a:blip>
          <a:srcRect l="173" r="347"/>
          <a:stretch>
            <a:fillRect/>
          </a:stretch>
        </p:blipFill>
        <p:spPr>
          <a:xfrm>
            <a:off x="4165600" y="3125787"/>
            <a:ext cx="3638550" cy="3657600"/>
          </a:xfrm>
          <a:prstGeom prst="roundRect">
            <a:avLst>
              <a:gd name="adj" fmla="val 50000"/>
            </a:avLst>
          </a:prstGeom>
        </p:spPr>
      </p:pic>
      <p:sp>
        <p:nvSpPr>
          <p:cNvPr id="3" name="ellipse 3"/>
          <p:cNvSpPr/>
          <p:nvPr/>
        </p:nvSpPr>
        <p:spPr>
          <a:xfrm>
            <a:off x="214881" y="612775"/>
            <a:ext cx="5291587" cy="5026025"/>
          </a:xfrm>
          <a:prstGeom prst="ellipse">
            <a:avLst/>
          </a:prstGeom>
          <a:gradFill flip="none" rotWithShape="1">
            <a:gsLst>
              <a:gs pos="1000">
                <a:schemeClr val="accent3">
                  <a:alpha val="100000"/>
                  <a:lumMod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5400000" scaled="0"/>
            <a:tileRect/>
          </a:gradFill>
          <a:ln w="0"/>
        </p:spPr>
      </p:sp>
      <p:sp>
        <p:nvSpPr>
          <p:cNvPr id="4" name="ellipse 4"/>
          <p:cNvSpPr/>
          <p:nvPr/>
        </p:nvSpPr>
        <p:spPr>
          <a:xfrm rot="5400000">
            <a:off x="7116672" y="439827"/>
            <a:ext cx="4839119" cy="5185015"/>
          </a:xfrm>
          <a:prstGeom prst="ellipse">
            <a:avLst/>
          </a:prstGeom>
          <a:gradFill flip="none" rotWithShape="1">
            <a:gsLst>
              <a:gs pos="1000">
                <a:schemeClr val="accent3">
                  <a:alpha val="100000"/>
                  <a:lumMod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5400000" scaled="0"/>
            <a:tileRect/>
          </a:gradFill>
          <a:ln w="0"/>
        </p:spPr>
      </p:sp>
      <p:sp>
        <p:nvSpPr>
          <p:cNvPr id="5" name="Прямоугольник 5"/>
          <p:cNvSpPr/>
          <p:nvPr/>
        </p:nvSpPr>
        <p:spPr>
          <a:xfrm>
            <a:off x="292100" y="2393950"/>
            <a:ext cx="5137150" cy="23241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2990" b="1" dirty="0">
                <a:solidFill>
                  <a:srgbClr val="E7E6E6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Подкрепляют действие буллера улыбками, смешками, поддакиванием, могут провоцировать.</a:t>
            </a:r>
            <a:endParaRPr lang="ru-RU" sz="2990" b="1" dirty="0">
              <a:solidFill>
                <a:srgbClr val="E7E6E6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6" name="Прямоугольник 6"/>
          <p:cNvSpPr/>
          <p:nvPr/>
        </p:nvSpPr>
        <p:spPr>
          <a:xfrm>
            <a:off x="1365250" y="1327150"/>
            <a:ext cx="3606800" cy="6223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4019" b="1" u="sng" dirty="0">
                <a:solidFill>
                  <a:srgbClr val="E7E6E6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Активные</a:t>
            </a:r>
            <a:endParaRPr lang="ru-RU" sz="4019" b="1" u="sng" dirty="0">
              <a:solidFill>
                <a:srgbClr val="E7E6E6">
                  <a:lumMod val="100000"/>
                </a:srgbClr>
              </a:solidFill>
              <a:latin typeface="Montserrat" panose="020B0A04020102020204" pitchFamily="34" charset="0"/>
            </a:endParaRPr>
          </a:p>
        </p:txBody>
      </p:sp>
      <p:sp>
        <p:nvSpPr>
          <p:cNvPr id="7" name="Прямоугольник 7"/>
          <p:cNvSpPr/>
          <p:nvPr/>
        </p:nvSpPr>
        <p:spPr>
          <a:xfrm>
            <a:off x="3917950" y="228600"/>
            <a:ext cx="5207000" cy="7747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5000" b="1" dirty="0">
                <a:solidFill>
                  <a:srgbClr val="FFC000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Наблюдатели</a:t>
            </a:r>
            <a:endParaRPr lang="ru-RU" sz="5000" b="1" dirty="0">
              <a:solidFill>
                <a:schemeClr val="accent4">
                  <a:lumMod val="100000"/>
                </a:schemeClr>
              </a:solidFill>
              <a:latin typeface="Nunito Sans" panose="020B0A04020102020204" pitchFamily="34" charset="0"/>
            </a:endParaRPr>
          </a:p>
        </p:txBody>
      </p:sp>
      <p:sp>
        <p:nvSpPr>
          <p:cNvPr id="8" name="Прямоугольник 8"/>
          <p:cNvSpPr/>
          <p:nvPr/>
        </p:nvSpPr>
        <p:spPr>
          <a:xfrm>
            <a:off x="7804150" y="1333500"/>
            <a:ext cx="3606800" cy="6223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4019" b="1" u="sng" dirty="0">
                <a:solidFill>
                  <a:srgbClr val="E7E6E6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Пассивные</a:t>
            </a:r>
            <a:endParaRPr lang="ru-RU" sz="4019" b="1" u="sng" dirty="0">
              <a:solidFill>
                <a:srgbClr val="E7E6E6">
                  <a:lumMod val="100000"/>
                </a:srgbClr>
              </a:solidFill>
              <a:latin typeface="Montserrat" panose="020B0A04020102020204" pitchFamily="34" charset="0"/>
            </a:endParaRPr>
          </a:p>
        </p:txBody>
      </p:sp>
      <p:sp>
        <p:nvSpPr>
          <p:cNvPr id="9" name="Прямоугольник 9"/>
          <p:cNvSpPr/>
          <p:nvPr/>
        </p:nvSpPr>
        <p:spPr>
          <a:xfrm>
            <a:off x="6991589" y="2393950"/>
            <a:ext cx="5137150" cy="18605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2990" b="1" dirty="0">
                <a:solidFill>
                  <a:srgbClr val="E7E6E6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В целом одобрительно относятся к поведению доминирования и  унижению слабых.</a:t>
            </a:r>
            <a:endParaRPr lang="ru-RU" sz="2990" b="1" dirty="0">
              <a:solidFill>
                <a:srgbClr val="E7E6E6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26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56054" y="-2821"/>
            <a:ext cx="12279619" cy="6877767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63381" y="1127642"/>
            <a:ext cx="2903242" cy="1114577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Овал 13"/>
          <p:cNvSpPr/>
          <p:nvPr/>
        </p:nvSpPr>
        <p:spPr>
          <a:xfrm>
            <a:off x="4941116" y="1576185"/>
            <a:ext cx="3260672" cy="1222586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Овал 14"/>
          <p:cNvSpPr/>
          <p:nvPr/>
        </p:nvSpPr>
        <p:spPr>
          <a:xfrm>
            <a:off x="8776607" y="1173896"/>
            <a:ext cx="3152012" cy="1209017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Овал 16"/>
          <p:cNvSpPr/>
          <p:nvPr/>
        </p:nvSpPr>
        <p:spPr>
          <a:xfrm>
            <a:off x="-56053" y="4033938"/>
            <a:ext cx="2925088" cy="1167236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Овал 17"/>
          <p:cNvSpPr/>
          <p:nvPr/>
        </p:nvSpPr>
        <p:spPr>
          <a:xfrm>
            <a:off x="3593182" y="3733060"/>
            <a:ext cx="2903242" cy="1114577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Овал 18"/>
          <p:cNvSpPr/>
          <p:nvPr/>
        </p:nvSpPr>
        <p:spPr>
          <a:xfrm>
            <a:off x="6196693" y="2483426"/>
            <a:ext cx="6051360" cy="2153456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Овал 21"/>
          <p:cNvSpPr/>
          <p:nvPr/>
        </p:nvSpPr>
        <p:spPr>
          <a:xfrm>
            <a:off x="6385540" y="4665133"/>
            <a:ext cx="5984259" cy="2238064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Овал 22"/>
          <p:cNvSpPr/>
          <p:nvPr/>
        </p:nvSpPr>
        <p:spPr>
          <a:xfrm>
            <a:off x="416676" y="2247975"/>
            <a:ext cx="5205198" cy="1716110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Овал 23"/>
          <p:cNvSpPr/>
          <p:nvPr/>
        </p:nvSpPr>
        <p:spPr>
          <a:xfrm>
            <a:off x="1592034" y="4740979"/>
            <a:ext cx="4904390" cy="2133968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67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566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4267" y="1269813"/>
            <a:ext cx="3299989" cy="1646517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4832456" y="1533015"/>
            <a:ext cx="3260672" cy="1337089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Овал 6"/>
          <p:cNvSpPr/>
          <p:nvPr/>
        </p:nvSpPr>
        <p:spPr>
          <a:xfrm>
            <a:off x="8459920" y="1533015"/>
            <a:ext cx="3260672" cy="1620468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453582" y="3135208"/>
            <a:ext cx="3260672" cy="1222586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Овал 8"/>
          <p:cNvSpPr/>
          <p:nvPr/>
        </p:nvSpPr>
        <p:spPr>
          <a:xfrm>
            <a:off x="3987800" y="2916330"/>
            <a:ext cx="3260672" cy="1362593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Овал 9"/>
          <p:cNvSpPr/>
          <p:nvPr/>
        </p:nvSpPr>
        <p:spPr>
          <a:xfrm>
            <a:off x="6590307" y="3759200"/>
            <a:ext cx="5381559" cy="2289282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Овал 10"/>
          <p:cNvSpPr/>
          <p:nvPr/>
        </p:nvSpPr>
        <p:spPr>
          <a:xfrm>
            <a:off x="960968" y="4387045"/>
            <a:ext cx="5629339" cy="2285429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9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полнитель контента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70096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838200" y="2120974"/>
            <a:ext cx="5205198" cy="1716110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474137" y="3942160"/>
            <a:ext cx="5933324" cy="2129727"/>
          </a:xfrm>
          <a:prstGeom prst="ellipse">
            <a:avLst/>
          </a:prstGeom>
          <a:solidFill>
            <a:srgbClr val="FFC000">
              <a:alpha val="99000"/>
            </a:srgb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0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100000"/>
              </a:schemeClr>
            </a:gs>
            <a:gs pos="97000">
              <a:schemeClr val="accent1">
                <a:lumMod val="100000"/>
              </a:schemeClr>
            </a:gs>
          </a:gsLst>
          <a:lin ang="774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>
            <a:off x="279400" y="260350"/>
            <a:ext cx="11671300" cy="6985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4509" b="1" dirty="0">
                <a:solidFill>
                  <a:srgbClr val="FFC000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Как защититься от буллинга?</a:t>
            </a:r>
            <a:endParaRPr lang="ru-RU" sz="4509" b="1" dirty="0">
              <a:solidFill>
                <a:schemeClr val="accent4">
                  <a:lumMod val="100000"/>
                </a:schemeClr>
              </a:solidFill>
              <a:latin typeface="Montserrat" panose="020B0A04020102020204" pitchFamily="34" charset="0"/>
            </a:endParaRPr>
          </a:p>
        </p:txBody>
      </p:sp>
      <p:sp>
        <p:nvSpPr>
          <p:cNvPr id="3" name="Прямоугольник 3"/>
          <p:cNvSpPr/>
          <p:nvPr/>
        </p:nvSpPr>
        <p:spPr>
          <a:xfrm>
            <a:off x="615950" y="1060450"/>
            <a:ext cx="10953750" cy="10795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Рассказать о случаях буллинга взрослым - это не стукачество.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4" name="Прямоугольник 4"/>
          <p:cNvSpPr/>
          <p:nvPr/>
        </p:nvSpPr>
        <p:spPr>
          <a:xfrm>
            <a:off x="615950" y="2349500"/>
            <a:ext cx="10960100" cy="10795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Нужно укреплять самооценку и вести себя уверенно.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590550" y="3689350"/>
            <a:ext cx="11010900" cy="10795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Нельзя надеяться отомстить с помощью еще большей жестокости.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6" name="Прямоугольник 6"/>
          <p:cNvSpPr/>
          <p:nvPr/>
        </p:nvSpPr>
        <p:spPr>
          <a:xfrm>
            <a:off x="615950" y="5022850"/>
            <a:ext cx="10763250" cy="16256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Необходимо избегать ситуаций, в которых возможна травля и отклонять предложения участвовать в ней.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26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4000">
              <a:schemeClr val="accent1">
                <a:lumMod val="60000"/>
                <a:lumOff val="40000"/>
              </a:schemeClr>
            </a:gs>
            <a:gs pos="90000">
              <a:srgbClr val="958AD7">
                <a:alpha val="77000"/>
                <a:lumMod val="45000"/>
              </a:srgbClr>
            </a:gs>
            <a:gs pos="69000">
              <a:schemeClr val="accent1">
                <a:lumMod val="75000"/>
              </a:schemeClr>
            </a:gs>
            <a:gs pos="29000">
              <a:schemeClr val="accent2">
                <a:lumMod val="7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94" y="372533"/>
            <a:ext cx="5840703" cy="58928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952067" y="48660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28267" y="225778"/>
            <a:ext cx="5943600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C000"/>
                </a:solidFill>
              </a:rPr>
              <a:t>Ты </a:t>
            </a:r>
            <a:r>
              <a:rPr lang="ru-RU" sz="4400" b="1" dirty="0">
                <a:solidFill>
                  <a:srgbClr val="FFC000"/>
                </a:solidFill>
              </a:rPr>
              <a:t>не одинок в этом. </a:t>
            </a:r>
          </a:p>
          <a:p>
            <a:pPr algn="ctr"/>
            <a:r>
              <a:rPr lang="ru-RU" sz="4400" b="1" dirty="0">
                <a:solidFill>
                  <a:srgbClr val="FFC000"/>
                </a:solidFill>
              </a:rPr>
              <a:t>Очень многие люди проходят через </a:t>
            </a:r>
            <a:endParaRPr lang="ru-RU" sz="4400" b="1" dirty="0" smtClean="0">
              <a:solidFill>
                <a:srgbClr val="FFC000"/>
              </a:solidFill>
            </a:endParaRPr>
          </a:p>
          <a:p>
            <a:pPr algn="ctr"/>
            <a:r>
              <a:rPr lang="ru-RU" sz="4400" b="1" dirty="0" smtClean="0">
                <a:solidFill>
                  <a:srgbClr val="FFC000"/>
                </a:solidFill>
              </a:rPr>
              <a:t>то </a:t>
            </a:r>
            <a:r>
              <a:rPr lang="ru-RU" sz="4400" b="1" dirty="0">
                <a:solidFill>
                  <a:srgbClr val="FFC000"/>
                </a:solidFill>
              </a:rPr>
              <a:t>же самое. </a:t>
            </a:r>
          </a:p>
          <a:p>
            <a:pPr algn="ctr"/>
            <a:r>
              <a:rPr lang="ru-RU" sz="4400" b="1" dirty="0">
                <a:solidFill>
                  <a:srgbClr val="FFC000"/>
                </a:solidFill>
              </a:rPr>
              <a:t>Просто знай, что ты сильнее любого голоса, </a:t>
            </a:r>
          </a:p>
          <a:p>
            <a:pPr algn="ctr"/>
            <a:r>
              <a:rPr lang="ru-RU" sz="4400" b="1" dirty="0">
                <a:solidFill>
                  <a:srgbClr val="FFC000"/>
                </a:solidFill>
              </a:rPr>
              <a:t>который тебя </a:t>
            </a:r>
            <a:r>
              <a:rPr lang="ru-RU" sz="4400" b="1" dirty="0" smtClean="0">
                <a:solidFill>
                  <a:srgbClr val="FFC000"/>
                </a:solidFill>
              </a:rPr>
              <a:t>подавляет</a:t>
            </a:r>
            <a:r>
              <a:rPr lang="ru-RU" sz="4400" b="1" dirty="0">
                <a:solidFill>
                  <a:srgbClr val="FFC000"/>
                </a:solidFill>
              </a:rPr>
              <a:t>.</a:t>
            </a:r>
            <a:endParaRPr lang="ru-RU" sz="4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371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42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2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51C4A">
                <a:lumMod val="100000"/>
              </a:srgbClr>
            </a:gs>
            <a:gs pos="97000">
              <a:schemeClr val="accent3">
                <a:lumMod val="10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2"/>
          <p:cNvSpPr/>
          <p:nvPr/>
        </p:nvSpPr>
        <p:spPr>
          <a:xfrm>
            <a:off x="3365500" y="482600"/>
            <a:ext cx="5784850" cy="5784850"/>
          </a:xfrm>
          <a:prstGeom prst="ellipse">
            <a:avLst/>
          </a:prstGeom>
          <a:gradFill flip="none" rotWithShape="1">
            <a:gsLst>
              <a:gs pos="1000">
                <a:schemeClr val="accent3">
                  <a:alpha val="100000"/>
                  <a:lumMod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  <a:tileRect/>
          </a:gradFill>
          <a:ln w="0"/>
        </p:spPr>
      </p:sp>
      <p:sp>
        <p:nvSpPr>
          <p:cNvPr id="3" name="Прямоугольник 3"/>
          <p:cNvSpPr/>
          <p:nvPr/>
        </p:nvSpPr>
        <p:spPr>
          <a:xfrm>
            <a:off x="292100" y="285750"/>
            <a:ext cx="11315700" cy="16700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3578" b="1" dirty="0">
                <a:solidFill>
                  <a:srgbClr val="FFC000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Буллинг - это систематическое, агрессивное поведение, направленное на то, чтобы причинить вред человеку.</a:t>
            </a:r>
            <a:endParaRPr lang="ru-RU" sz="3578" b="1" dirty="0">
              <a:solidFill>
                <a:schemeClr val="accent4">
                  <a:lumMod val="100000"/>
                </a:schemeClr>
              </a:solidFill>
              <a:latin typeface="Montserrat" panose="020B0A04020102020204" pitchFamily="34" charset="0"/>
            </a:endParaRPr>
          </a:p>
        </p:txBody>
      </p:sp>
      <p:sp>
        <p:nvSpPr>
          <p:cNvPr id="4" name="Прямоугольник 4"/>
          <p:cNvSpPr/>
          <p:nvPr/>
        </p:nvSpPr>
        <p:spPr>
          <a:xfrm>
            <a:off x="2222500" y="1981200"/>
            <a:ext cx="2541797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Троллинг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439947" y="3048000"/>
            <a:ext cx="3839953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Кибербуллинг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6" name="Прямоугольник 6"/>
          <p:cNvSpPr/>
          <p:nvPr/>
        </p:nvSpPr>
        <p:spPr>
          <a:xfrm>
            <a:off x="625475" y="4376408"/>
            <a:ext cx="3194050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Киднеппинг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7" name="Прямоугольник 7"/>
          <p:cNvSpPr/>
          <p:nvPr/>
        </p:nvSpPr>
        <p:spPr>
          <a:xfrm>
            <a:off x="5077423" y="4486514"/>
            <a:ext cx="2266950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Хейтинг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8" name="Прямоугольник 8"/>
          <p:cNvSpPr/>
          <p:nvPr/>
        </p:nvSpPr>
        <p:spPr>
          <a:xfrm>
            <a:off x="7012197" y="1941782"/>
            <a:ext cx="2726786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Флейминг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9" name="Прямоугольник 9"/>
          <p:cNvSpPr/>
          <p:nvPr/>
        </p:nvSpPr>
        <p:spPr>
          <a:xfrm>
            <a:off x="9302750" y="3429000"/>
            <a:ext cx="2597150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Смайлинг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10" name="Прямоугольник 10"/>
          <p:cNvSpPr/>
          <p:nvPr/>
        </p:nvSpPr>
        <p:spPr>
          <a:xfrm>
            <a:off x="8473895" y="4547738"/>
            <a:ext cx="3162300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Шантажинг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11" name="Прямоугольник 11"/>
          <p:cNvSpPr/>
          <p:nvPr/>
        </p:nvSpPr>
        <p:spPr>
          <a:xfrm>
            <a:off x="3994150" y="2638425"/>
            <a:ext cx="6959121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Распространенние слухов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12" name="Прямоугольник 12"/>
          <p:cNvSpPr/>
          <p:nvPr/>
        </p:nvSpPr>
        <p:spPr>
          <a:xfrm>
            <a:off x="2553179" y="3690997"/>
            <a:ext cx="6673371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Расизм и дискриминация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13" name="Прямоугольник 13"/>
          <p:cNvSpPr/>
          <p:nvPr/>
        </p:nvSpPr>
        <p:spPr>
          <a:xfrm>
            <a:off x="231835" y="5554483"/>
            <a:ext cx="4930835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Травля в соцсетях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14" name="Прямоугольник 14"/>
          <p:cNvSpPr/>
          <p:nvPr/>
        </p:nvSpPr>
        <p:spPr>
          <a:xfrm>
            <a:off x="5588839" y="5441950"/>
            <a:ext cx="6487064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Социальное исключение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26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51C4A">
                <a:lumMod val="100000"/>
              </a:srgbClr>
            </a:gs>
            <a:gs pos="97000">
              <a:schemeClr val="accent3">
                <a:lumMod val="10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>
            <a:off x="5313872" y="5452852"/>
            <a:ext cx="6606636" cy="8382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2696" b="0" dirty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В мире каждые 7 минут </a:t>
            </a:r>
            <a:endParaRPr lang="ru-RU" sz="2696" b="0" dirty="0" smtClean="0">
              <a:solidFill>
                <a:srgbClr val="FFFFFF">
                  <a:lumMod val="100000"/>
                  <a:alpha val="100000"/>
                </a:srgbClr>
              </a:solidFill>
              <a:latin typeface="Montserrat" panose="020B0A04020102020204" pitchFamily="34" charset="0"/>
            </a:endParaRPr>
          </a:p>
          <a:p>
            <a:pPr algn="ctr"/>
            <a:r>
              <a:rPr lang="ru-RU" sz="2696" b="0" dirty="0" smtClean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погибает </a:t>
            </a:r>
            <a:r>
              <a:rPr lang="ru-RU" sz="2696" b="0" dirty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от насилия подросток.</a:t>
            </a:r>
            <a:endParaRPr lang="ru-RU" sz="2696" b="0" dirty="0">
              <a:solidFill>
                <a:srgbClr val="FFFFFF">
                  <a:lumMod val="100000"/>
                </a:srgbClr>
              </a:solidFill>
              <a:latin typeface="Montserrat" panose="020B0A04020102020204" pitchFamily="34" charset="0"/>
            </a:endParaRPr>
          </a:p>
        </p:txBody>
      </p:sp>
      <p:sp>
        <p:nvSpPr>
          <p:cNvPr id="3" name="Прямоугольник 3"/>
          <p:cNvSpPr/>
          <p:nvPr/>
        </p:nvSpPr>
        <p:spPr>
          <a:xfrm>
            <a:off x="4673600" y="1366089"/>
            <a:ext cx="7486650" cy="16764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2696" b="0" dirty="0" err="1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Буллинг</a:t>
            </a:r>
            <a:r>
              <a:rPr lang="ru-RU" sz="2696" b="0" dirty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- </a:t>
            </a:r>
            <a:endParaRPr lang="ru-RU" sz="2696" b="0" dirty="0" smtClean="0">
              <a:solidFill>
                <a:srgbClr val="FFFFFF">
                  <a:lumMod val="100000"/>
                  <a:alpha val="100000"/>
                </a:srgbClr>
              </a:solidFill>
              <a:latin typeface="Montserrat" panose="020B0A04020102020204" pitchFamily="34" charset="0"/>
            </a:endParaRPr>
          </a:p>
          <a:p>
            <a:pPr algn="ctr"/>
            <a:r>
              <a:rPr lang="ru-RU" sz="2696" b="0" dirty="0" smtClean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один </a:t>
            </a:r>
            <a:r>
              <a:rPr lang="ru-RU" sz="2696" b="0" dirty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из примеров насилия, </a:t>
            </a:r>
            <a:endParaRPr lang="ru-RU" sz="2696" b="0" dirty="0" smtClean="0">
              <a:solidFill>
                <a:srgbClr val="FFFFFF">
                  <a:lumMod val="100000"/>
                  <a:alpha val="100000"/>
                </a:srgbClr>
              </a:solidFill>
              <a:latin typeface="Montserrat" panose="020B0A04020102020204" pitchFamily="34" charset="0"/>
            </a:endParaRPr>
          </a:p>
          <a:p>
            <a:pPr algn="ctr"/>
            <a:r>
              <a:rPr lang="ru-RU" sz="2696" dirty="0" smtClean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к</a:t>
            </a:r>
            <a:r>
              <a:rPr lang="ru-RU" sz="2696" b="0" dirty="0" smtClean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оторый </a:t>
            </a:r>
            <a:r>
              <a:rPr lang="ru-RU" sz="2696" b="0" dirty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пережили </a:t>
            </a:r>
            <a:endParaRPr lang="ru-RU" sz="2696" b="0" dirty="0" smtClean="0">
              <a:solidFill>
                <a:srgbClr val="FFFFFF">
                  <a:lumMod val="100000"/>
                  <a:alpha val="100000"/>
                </a:srgbClr>
              </a:solidFill>
              <a:latin typeface="Montserrat" panose="020B0A04020102020204" pitchFamily="34" charset="0"/>
            </a:endParaRPr>
          </a:p>
          <a:p>
            <a:pPr algn="ctr"/>
            <a:r>
              <a:rPr lang="ru-RU" sz="2696" b="0" dirty="0" smtClean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130 </a:t>
            </a:r>
            <a:r>
              <a:rPr lang="ru-RU" sz="2696" b="0" dirty="0" err="1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миллионой</a:t>
            </a:r>
            <a:r>
              <a:rPr lang="ru-RU" sz="2696" b="0" dirty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 </a:t>
            </a:r>
            <a:r>
              <a:rPr lang="ru-RU" sz="2696" b="0" dirty="0" smtClean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подростков</a:t>
            </a:r>
          </a:p>
          <a:p>
            <a:pPr algn="ctr"/>
            <a:r>
              <a:rPr lang="ru-RU" sz="2696" b="0" dirty="0" smtClean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 </a:t>
            </a:r>
            <a:r>
              <a:rPr lang="ru-RU" sz="2696" b="0" dirty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в возрасте от 13 до 15 лет. </a:t>
            </a:r>
            <a:endParaRPr lang="ru-RU" sz="2696" b="0" dirty="0">
              <a:solidFill>
                <a:srgbClr val="FFFFFF">
                  <a:lumMod val="100000"/>
                </a:srgbClr>
              </a:solidFill>
              <a:latin typeface="Montserrat" panose="020B0A04020102020204" pitchFamily="34" charset="0"/>
            </a:endParaRPr>
          </a:p>
        </p:txBody>
      </p:sp>
      <p:sp>
        <p:nvSpPr>
          <p:cNvPr id="4" name="Прямоугольник 4"/>
          <p:cNvSpPr/>
          <p:nvPr/>
        </p:nvSpPr>
        <p:spPr>
          <a:xfrm>
            <a:off x="1860550" y="247650"/>
            <a:ext cx="5626100" cy="7302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4705" b="1" dirty="0">
                <a:solidFill>
                  <a:srgbClr val="FFC000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Цифры и факты</a:t>
            </a:r>
            <a:endParaRPr lang="ru-RU" sz="4705" b="1" dirty="0">
              <a:solidFill>
                <a:schemeClr val="accent4">
                  <a:lumMod val="100000"/>
                </a:schemeClr>
              </a:solidFill>
              <a:latin typeface="Montserrat" panose="020B0A04020102020204" pitchFamily="34" charset="0"/>
            </a:endParaRPr>
          </a:p>
        </p:txBody>
      </p:sp>
      <p:sp>
        <p:nvSpPr>
          <p:cNvPr id="5" name="Прямоугольник 5"/>
          <p:cNvSpPr/>
          <p:nvPr/>
        </p:nvSpPr>
        <p:spPr>
          <a:xfrm>
            <a:off x="5745252" y="3675331"/>
            <a:ext cx="6165850" cy="12573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2696" b="0" dirty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21% девочек и 22% мальчиков сталкиваются с буллингом в возрасте 11 лет.</a:t>
            </a:r>
            <a:endParaRPr lang="ru-RU" sz="2696" b="0" dirty="0">
              <a:solidFill>
                <a:srgbClr val="FFFFFF">
                  <a:lumMod val="100000"/>
                </a:srgbClr>
              </a:solidFill>
              <a:latin typeface="Montserrat" panose="020B0A04020102020204" pitchFamily="34" charset="0"/>
            </a:endParaRP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1795B6D8-CFBB-BE7B-B0DB-769FFB13FBF3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123"/>
          <a:stretch>
            <a:fillRect/>
          </a:stretch>
        </p:blipFill>
        <p:spPr>
          <a:xfrm>
            <a:off x="295335" y="1304266"/>
            <a:ext cx="5162550" cy="5156200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3582426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100000"/>
              </a:schemeClr>
            </a:gs>
            <a:gs pos="97000">
              <a:schemeClr val="accent2">
                <a:lumMod val="10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2"/>
          <p:cNvSpPr/>
          <p:nvPr/>
        </p:nvSpPr>
        <p:spPr>
          <a:xfrm>
            <a:off x="8439150" y="1485900"/>
            <a:ext cx="3587750" cy="3429000"/>
          </a:xfrm>
          <a:prstGeom prst="ellipse">
            <a:avLst/>
          </a:prstGeom>
          <a:gradFill flip="none" rotWithShape="1">
            <a:gsLst>
              <a:gs pos="1000">
                <a:schemeClr val="accent3">
                  <a:alpha val="100000"/>
                  <a:lumMod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  <a:tileRect/>
          </a:gradFill>
          <a:ln w="0"/>
        </p:spPr>
      </p:sp>
      <p:sp>
        <p:nvSpPr>
          <p:cNvPr id="3" name="ellipse 3"/>
          <p:cNvSpPr/>
          <p:nvPr/>
        </p:nvSpPr>
        <p:spPr>
          <a:xfrm>
            <a:off x="4743450" y="996950"/>
            <a:ext cx="3879850" cy="3378200"/>
          </a:xfrm>
          <a:prstGeom prst="ellipse">
            <a:avLst/>
          </a:prstGeom>
          <a:gradFill flip="none" rotWithShape="1">
            <a:gsLst>
              <a:gs pos="1000">
                <a:schemeClr val="accent3">
                  <a:alpha val="100000"/>
                  <a:lumMod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  <a:tileRect/>
          </a:gradFill>
          <a:ln w="0"/>
        </p:spPr>
      </p:sp>
      <p:sp>
        <p:nvSpPr>
          <p:cNvPr id="4" name="ellipse 4"/>
          <p:cNvSpPr/>
          <p:nvPr/>
        </p:nvSpPr>
        <p:spPr>
          <a:xfrm>
            <a:off x="228600" y="1562100"/>
            <a:ext cx="3403600" cy="3117850"/>
          </a:xfrm>
          <a:prstGeom prst="ellipse">
            <a:avLst/>
          </a:prstGeom>
          <a:gradFill flip="none" rotWithShape="1">
            <a:gsLst>
              <a:gs pos="1000">
                <a:schemeClr val="accent3">
                  <a:alpha val="100000"/>
                  <a:lumMod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  <a:tileRect/>
          </a:gradFill>
          <a:ln w="0"/>
        </p:spPr>
      </p:sp>
      <p:sp>
        <p:nvSpPr>
          <p:cNvPr id="5" name="Прямоугольник 5"/>
          <p:cNvSpPr/>
          <p:nvPr/>
        </p:nvSpPr>
        <p:spPr>
          <a:xfrm>
            <a:off x="114300" y="317500"/>
            <a:ext cx="11766550" cy="5969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3823" b="1" dirty="0">
                <a:solidFill>
                  <a:srgbClr val="FFC000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Основные характеристики буллинга</a:t>
            </a:r>
            <a:endParaRPr lang="ru-RU" sz="3823" b="1" dirty="0">
              <a:solidFill>
                <a:schemeClr val="accent4">
                  <a:lumMod val="100000"/>
                </a:schemeClr>
              </a:solidFill>
              <a:latin typeface="Montserrat" panose="020B0A04020102020204" pitchFamily="34" charset="0"/>
            </a:endParaRPr>
          </a:p>
        </p:txBody>
      </p:sp>
      <p:sp>
        <p:nvSpPr>
          <p:cNvPr id="6" name="Прямоугольник 6"/>
          <p:cNvSpPr/>
          <p:nvPr/>
        </p:nvSpPr>
        <p:spPr>
          <a:xfrm>
            <a:off x="317500" y="2632075"/>
            <a:ext cx="3314700" cy="4635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299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Умышленность</a:t>
            </a:r>
            <a:endParaRPr lang="ru-RU" sz="299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7" name="Прямоугольник 7"/>
          <p:cNvSpPr/>
          <p:nvPr/>
        </p:nvSpPr>
        <p:spPr>
          <a:xfrm>
            <a:off x="8928100" y="2603500"/>
            <a:ext cx="2952750" cy="4635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299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Регулярность</a:t>
            </a:r>
            <a:endParaRPr lang="ru-RU" sz="299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8" name="Прямоугольник 8"/>
          <p:cNvSpPr/>
          <p:nvPr/>
        </p:nvSpPr>
        <p:spPr>
          <a:xfrm>
            <a:off x="5054600" y="1936750"/>
            <a:ext cx="3270250" cy="9271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299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Неравенство 
сил</a:t>
            </a:r>
            <a:endParaRPr lang="ru-RU" sz="299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9" name="ellipse 9"/>
          <p:cNvSpPr/>
          <p:nvPr/>
        </p:nvSpPr>
        <p:spPr>
          <a:xfrm>
            <a:off x="6991350" y="3467100"/>
            <a:ext cx="3644900" cy="3365500"/>
          </a:xfrm>
          <a:prstGeom prst="ellipse">
            <a:avLst/>
          </a:prstGeom>
          <a:gradFill flip="none" rotWithShape="1">
            <a:gsLst>
              <a:gs pos="1000">
                <a:schemeClr val="accent3">
                  <a:alpha val="100000"/>
                  <a:lumMod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  <a:tileRect/>
          </a:gradFill>
          <a:ln w="0"/>
        </p:spPr>
      </p:sp>
      <p:sp>
        <p:nvSpPr>
          <p:cNvPr id="10" name="Прямоугольник 10"/>
          <p:cNvSpPr/>
          <p:nvPr/>
        </p:nvSpPr>
        <p:spPr>
          <a:xfrm>
            <a:off x="7143750" y="4387850"/>
            <a:ext cx="3105150" cy="9271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299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Групповой процесс</a:t>
            </a:r>
            <a:endParaRPr lang="ru-RU" sz="299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pic>
        <p:nvPicPr>
          <p:cNvPr id="11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772FEADA-3A08-6249-41E4-8AE810512C73}">
                <a14:useLocalDpi xmlns:a14="http://schemas.microsoft.com/office/drawing/2010/main" xmlns:p14="http://schemas.microsoft.com/office/powerpoint/2010/main" xmlns="" val="0"/>
              </a:ext>
            </a:extLst>
          </a:blip>
          <a:srcRect r="351"/>
          <a:stretch>
            <a:fillRect/>
          </a:stretch>
        </p:blipFill>
        <p:spPr>
          <a:xfrm>
            <a:off x="2425700" y="2959100"/>
            <a:ext cx="3600450" cy="3613150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3582426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51C4A">
                <a:lumMod val="100000"/>
              </a:srgbClr>
            </a:gs>
            <a:gs pos="97000">
              <a:schemeClr val="accent3">
                <a:lumMod val="10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>
            <a:off x="5670909" y="3918669"/>
            <a:ext cx="6165850" cy="16764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2696" b="0" dirty="0">
                <a:solidFill>
                  <a:srgbClr val="F6F6F6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50% из тех, что поделились с родителями информацией о своей проблеме, утверждают, что взрослые им не помогли .</a:t>
            </a:r>
            <a:endParaRPr lang="ru-RU" sz="2696" b="0" dirty="0">
              <a:solidFill>
                <a:schemeClr val="accent5">
                  <a:lumMod val="100000"/>
                </a:schemeClr>
              </a:solidFill>
              <a:latin typeface="Montserrat" panose="020B0A04020102020204" pitchFamily="34" charset="0"/>
            </a:endParaRPr>
          </a:p>
        </p:txBody>
      </p:sp>
      <p:sp>
        <p:nvSpPr>
          <p:cNvPr id="3" name="Прямоугольник 3"/>
          <p:cNvSpPr/>
          <p:nvPr/>
        </p:nvSpPr>
        <p:spPr>
          <a:xfrm>
            <a:off x="5289909" y="1212850"/>
            <a:ext cx="6546850" cy="20955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2696" b="0" dirty="0" smtClean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50</a:t>
            </a:r>
            <a:r>
              <a:rPr lang="ru-RU" sz="2696" b="0" dirty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% ребят не рассказывают родителям или </a:t>
            </a:r>
            <a:r>
              <a:rPr lang="ru-RU" sz="2696" b="0" dirty="0" err="1" smtClean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взрослымчто</a:t>
            </a:r>
            <a:r>
              <a:rPr lang="ru-RU" sz="2696" b="0" dirty="0" smtClean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 </a:t>
            </a:r>
            <a:r>
              <a:rPr lang="ru-RU" sz="2696" b="0" dirty="0">
                <a:solidFill>
                  <a:srgbClr val="FFFFFF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видели буллинг со стороны или сами терпели издевательства других школьников. </a:t>
            </a:r>
            <a:endParaRPr lang="ru-RU" sz="2696" b="0" dirty="0">
              <a:solidFill>
                <a:srgbClr val="FFFFFF">
                  <a:lumMod val="100000"/>
                </a:srgbClr>
              </a:solidFill>
              <a:latin typeface="Montserrat" panose="020B0A04020102020204" pitchFamily="34" charset="0"/>
            </a:endParaRPr>
          </a:p>
        </p:txBody>
      </p:sp>
      <p:sp>
        <p:nvSpPr>
          <p:cNvPr id="4" name="Прямоугольник 4"/>
          <p:cNvSpPr/>
          <p:nvPr/>
        </p:nvSpPr>
        <p:spPr>
          <a:xfrm>
            <a:off x="1860550" y="247650"/>
            <a:ext cx="5626100" cy="7302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4705" b="1" dirty="0">
                <a:solidFill>
                  <a:srgbClr val="FFC000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Цифры и факты</a:t>
            </a:r>
            <a:endParaRPr lang="ru-RU" sz="4705" b="1" dirty="0">
              <a:solidFill>
                <a:schemeClr val="accent4">
                  <a:lumMod val="100000"/>
                </a:schemeClr>
              </a:solidFill>
              <a:latin typeface="Montserrat" panose="020B0A04020102020204" pitchFamily="34" charset="0"/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1AA5A830-3983-8F57-620C-881BE4647DAA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122"/>
          <a:stretch>
            <a:fillRect/>
          </a:stretch>
        </p:blipFill>
        <p:spPr>
          <a:xfrm>
            <a:off x="270414" y="1092080"/>
            <a:ext cx="5194300" cy="5187950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3582426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51C4A">
                <a:lumMod val="100000"/>
              </a:srgbClr>
            </a:gs>
            <a:gs pos="97000">
              <a:schemeClr val="accent1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>
            <a:off x="1758950" y="234950"/>
            <a:ext cx="8509000" cy="7620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4901" b="1" dirty="0">
                <a:solidFill>
                  <a:srgbClr val="FFC000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Роли в буллинге</a:t>
            </a:r>
            <a:endParaRPr lang="ru-RU" sz="4901" b="1" dirty="0">
              <a:solidFill>
                <a:schemeClr val="accent4">
                  <a:lumMod val="100000"/>
                </a:schemeClr>
              </a:solidFill>
              <a:latin typeface="Montserrat" panose="020B0A04020102020204" pitchFamily="34" charset="0"/>
            </a:endParaRP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9790DBD5-AEDA-6278-F0E6-0764C6CF633A}">
                <a14:useLocalDpi xmlns:a14="http://schemas.microsoft.com/office/drawing/2010/main" xmlns:p14="http://schemas.microsoft.com/office/powerpoint/2010/main" xmlns="" val="0"/>
              </a:ext>
            </a:extLst>
          </a:blip>
          <a:srcRect b="175"/>
          <a:stretch>
            <a:fillRect/>
          </a:stretch>
        </p:blipFill>
        <p:spPr>
          <a:xfrm>
            <a:off x="4298950" y="1454150"/>
            <a:ext cx="3613150" cy="3606800"/>
          </a:xfrm>
          <a:prstGeom prst="roundRect">
            <a:avLst>
              <a:gd name="adj" fmla="val 50000"/>
            </a:avLst>
          </a:prstGeom>
        </p:spPr>
      </p:pic>
      <p:sp>
        <p:nvSpPr>
          <p:cNvPr id="4" name="Прямоугольник 4"/>
          <p:cNvSpPr/>
          <p:nvPr/>
        </p:nvSpPr>
        <p:spPr>
          <a:xfrm>
            <a:off x="4658264" y="5448300"/>
            <a:ext cx="2669636" cy="10795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Агрессор,
буллер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550E25E8-7271-47A3-1189-83DE00C8C137}">
                <a14:useLocalDpi xmlns:a14="http://schemas.microsoft.com/office/drawing/2010/main" xmlns:p14="http://schemas.microsoft.com/office/powerpoint/2010/main" xmlns="" val="0"/>
              </a:ext>
            </a:extLst>
          </a:blip>
          <a:srcRect r="186" b="373"/>
          <a:stretch>
            <a:fillRect/>
          </a:stretch>
        </p:blipFill>
        <p:spPr>
          <a:xfrm>
            <a:off x="8312150" y="1568450"/>
            <a:ext cx="3397250" cy="3390900"/>
          </a:xfrm>
          <a:prstGeom prst="roundRect">
            <a:avLst>
              <a:gd name="adj" fmla="val 50000"/>
            </a:avLst>
          </a:prstGeom>
        </p:spPr>
      </p:pic>
      <p:sp>
        <p:nvSpPr>
          <p:cNvPr id="6" name="Прямоугольник 6"/>
          <p:cNvSpPr/>
          <p:nvPr/>
        </p:nvSpPr>
        <p:spPr>
          <a:xfrm>
            <a:off x="8235950" y="5441950"/>
            <a:ext cx="3632200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Наблюдатели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pic>
        <p:nvPicPr>
          <p:cNvPr id="7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7288EC08-301B-0ACE-D587-6F414570234A}">
                <a14:useLocalDpi xmlns:a14="http://schemas.microsoft.com/office/drawing/2010/main" xmlns:p14="http://schemas.microsoft.com/office/powerpoint/2010/main" xmlns="" val="0"/>
              </a:ext>
            </a:extLst>
          </a:blip>
          <a:srcRect r="371" b="371"/>
          <a:stretch>
            <a:fillRect/>
          </a:stretch>
        </p:blipFill>
        <p:spPr>
          <a:xfrm>
            <a:off x="552450" y="1479550"/>
            <a:ext cx="3403600" cy="3403600"/>
          </a:xfrm>
          <a:prstGeom prst="roundRect">
            <a:avLst>
              <a:gd name="adj" fmla="val 50000"/>
            </a:avLst>
          </a:prstGeom>
        </p:spPr>
      </p:pic>
      <p:sp>
        <p:nvSpPr>
          <p:cNvPr id="8" name="Прямоугольник 8"/>
          <p:cNvSpPr/>
          <p:nvPr/>
        </p:nvSpPr>
        <p:spPr>
          <a:xfrm>
            <a:off x="996950" y="5441950"/>
            <a:ext cx="2470150" cy="5397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Жертва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26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100000"/>
              </a:schemeClr>
            </a:gs>
            <a:gs pos="97000">
              <a:schemeClr val="accent2">
                <a:lumMod val="10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2"/>
          <p:cNvSpPr/>
          <p:nvPr/>
        </p:nvSpPr>
        <p:spPr>
          <a:xfrm>
            <a:off x="4114800" y="469900"/>
            <a:ext cx="6584950" cy="7620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4901" b="1" dirty="0">
                <a:solidFill>
                  <a:srgbClr val="FFC000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 Желания буллера</a:t>
            </a:r>
            <a:endParaRPr lang="ru-RU" sz="4901" b="1" dirty="0">
              <a:solidFill>
                <a:schemeClr val="accent4">
                  <a:lumMod val="100000"/>
                </a:schemeClr>
              </a:solidFill>
              <a:latin typeface="Montserrat" panose="020B0A04020102020204" pitchFamily="34" charset="0"/>
            </a:endParaRPr>
          </a:p>
        </p:txBody>
      </p:sp>
      <p:sp>
        <p:nvSpPr>
          <p:cNvPr id="3" name="Прямоугольник 3"/>
          <p:cNvSpPr/>
          <p:nvPr/>
        </p:nvSpPr>
        <p:spPr>
          <a:xfrm>
            <a:off x="5784850" y="1758950"/>
            <a:ext cx="6248400" cy="27876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299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
Самоутвердиться, 
обрести авторитет в коллективе, требует внимания, 
желает занять роль лидера 
в классе.</a:t>
            </a:r>
            <a:endParaRPr lang="ru-RU" sz="299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9697901A-6E6A-2FAC-9A9E-0372B8C1221E}">
                <a14:useLocalDpi xmlns:a14="http://schemas.microsoft.com/office/drawing/2010/main" xmlns:p14="http://schemas.microsoft.com/office/powerpoint/2010/main" xmlns="" val="0"/>
              </a:ext>
            </a:extLst>
          </a:blip>
          <a:srcRect l="125" r="377"/>
          <a:stretch>
            <a:fillRect/>
          </a:stretch>
        </p:blipFill>
        <p:spPr>
          <a:xfrm>
            <a:off x="393700" y="1193800"/>
            <a:ext cx="5016500" cy="5041900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3582426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100000"/>
              </a:schemeClr>
            </a:gs>
            <a:gs pos="97000">
              <a:schemeClr val="accent2">
                <a:lumMod val="10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2"/>
          <p:cNvSpPr/>
          <p:nvPr/>
        </p:nvSpPr>
        <p:spPr>
          <a:xfrm>
            <a:off x="5743875" y="2941608"/>
            <a:ext cx="4549475" cy="3922742"/>
          </a:xfrm>
          <a:prstGeom prst="ellipse">
            <a:avLst/>
          </a:prstGeom>
          <a:gradFill flip="none" rotWithShape="1">
            <a:gsLst>
              <a:gs pos="1000">
                <a:schemeClr val="accent3">
                  <a:alpha val="76000"/>
                  <a:lumMod val="100000"/>
                </a:schemeClr>
              </a:gs>
              <a:gs pos="100000">
                <a:schemeClr val="accent2">
                  <a:alpha val="76000"/>
                </a:schemeClr>
              </a:gs>
            </a:gsLst>
            <a:lin ang="2700000" scaled="0"/>
            <a:tileRect/>
          </a:gradFill>
          <a:ln w="0"/>
        </p:spPr>
      </p:sp>
      <p:sp>
        <p:nvSpPr>
          <p:cNvPr id="3" name="ellipse 3"/>
          <p:cNvSpPr/>
          <p:nvPr/>
        </p:nvSpPr>
        <p:spPr>
          <a:xfrm>
            <a:off x="7884543" y="741872"/>
            <a:ext cx="4212207" cy="3709478"/>
          </a:xfrm>
          <a:prstGeom prst="ellipse">
            <a:avLst/>
          </a:prstGeom>
          <a:gradFill flip="none" rotWithShape="1">
            <a:gsLst>
              <a:gs pos="1000">
                <a:schemeClr val="accent3">
                  <a:alpha val="100000"/>
                  <a:lumMod val="100000"/>
                </a:schemeClr>
              </a:gs>
              <a:gs pos="100000">
                <a:schemeClr val="accent2">
                  <a:alpha val="100000"/>
                </a:schemeClr>
              </a:gs>
            </a:gsLst>
            <a:lin ang="2700000" scaled="0"/>
            <a:tileRect/>
          </a:gradFill>
          <a:ln w="0"/>
        </p:spPr>
      </p:sp>
      <p:sp>
        <p:nvSpPr>
          <p:cNvPr id="4" name="ellipse 4"/>
          <p:cNvSpPr/>
          <p:nvPr/>
        </p:nvSpPr>
        <p:spPr>
          <a:xfrm>
            <a:off x="3694258" y="853566"/>
            <a:ext cx="4350470" cy="3728528"/>
          </a:xfrm>
          <a:prstGeom prst="ellipse">
            <a:avLst/>
          </a:prstGeom>
          <a:gradFill flip="none" rotWithShape="1">
            <a:gsLst>
              <a:gs pos="1000">
                <a:schemeClr val="accent3">
                  <a:alpha val="95000"/>
                  <a:lumMod val="100000"/>
                </a:schemeClr>
              </a:gs>
              <a:gs pos="100000">
                <a:schemeClr val="accent2">
                  <a:alpha val="95000"/>
                </a:schemeClr>
              </a:gs>
            </a:gsLst>
            <a:lin ang="2700000" scaled="0"/>
            <a:tileRect/>
          </a:gradFill>
          <a:ln w="0"/>
        </p:spPr>
      </p:sp>
      <p:sp>
        <p:nvSpPr>
          <p:cNvPr id="5" name="Прямоугольник 5"/>
          <p:cNvSpPr/>
          <p:nvPr/>
        </p:nvSpPr>
        <p:spPr>
          <a:xfrm>
            <a:off x="358715" y="168305"/>
            <a:ext cx="9175750" cy="7620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l"/>
            <a:r>
              <a:rPr lang="ru-RU" sz="4901" b="1" dirty="0">
                <a:solidFill>
                  <a:srgbClr val="FFC000">
                    <a:lumMod val="100000"/>
                    <a:alpha val="100000"/>
                  </a:srgbClr>
                </a:solidFill>
                <a:latin typeface="Montserrat" panose="020B0A04020102020204" pitchFamily="34" charset="0"/>
              </a:rPr>
              <a:t> Характеристика буллера</a:t>
            </a:r>
            <a:endParaRPr lang="ru-RU" sz="4901" b="1" dirty="0">
              <a:solidFill>
                <a:schemeClr val="accent4">
                  <a:lumMod val="100000"/>
                </a:schemeClr>
              </a:solidFill>
              <a:latin typeface="Montserrat" panose="020B0A04020102020204" pitchFamily="34" charset="0"/>
            </a:endParaRP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C3F8BB91-7E18-7A1D-6820-3055FBB0972F}">
                <a14:useLocalDpi xmlns:a14="http://schemas.microsoft.com/office/drawing/2010/main" xmlns:p14="http://schemas.microsoft.com/office/powerpoint/2010/main" xmlns="" val="0"/>
              </a:ext>
            </a:extLst>
          </a:blip>
          <a:srcRect r="429"/>
          <a:stretch>
            <a:fillRect/>
          </a:stretch>
        </p:blipFill>
        <p:spPr>
          <a:xfrm>
            <a:off x="253941" y="2298520"/>
            <a:ext cx="4419600" cy="4438650"/>
          </a:xfrm>
          <a:prstGeom prst="roundRect">
            <a:avLst>
              <a:gd name="adj" fmla="val 50000"/>
            </a:avLst>
          </a:prstGeom>
        </p:spPr>
      </p:pic>
      <p:sp>
        <p:nvSpPr>
          <p:cNvPr id="7" name="Прямоугольник 7"/>
          <p:cNvSpPr/>
          <p:nvPr/>
        </p:nvSpPr>
        <p:spPr>
          <a:xfrm>
            <a:off x="8197850" y="1061049"/>
            <a:ext cx="3879850" cy="2367951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2500" b="0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
Поклонник культа 
силы и насилия. 
Все вопросы решает при помощи крика, шантажа.</a:t>
            </a:r>
            <a:endParaRPr lang="ru-RU" sz="2500" b="0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8" name="Прямоугольник 8"/>
          <p:cNvSpPr/>
          <p:nvPr/>
        </p:nvSpPr>
        <p:spPr>
          <a:xfrm>
            <a:off x="6257563" y="3779808"/>
            <a:ext cx="3574331" cy="21399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2500" b="0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
Возвышенное 
положение в обществе, уверен, что его действие не влечет наказания.
</a:t>
            </a:r>
            <a:endParaRPr lang="ru-RU" sz="2500" b="0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  <p:sp>
        <p:nvSpPr>
          <p:cNvPr id="9" name="Прямоугольник 9"/>
          <p:cNvSpPr/>
          <p:nvPr/>
        </p:nvSpPr>
        <p:spPr>
          <a:xfrm>
            <a:off x="3847380" y="1473200"/>
            <a:ext cx="4128219" cy="278765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2500" b="0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
Неуравновешенность,
самовлюбленность,
вспыльчивость, 
завышенная 
самооценка.
</a:t>
            </a:r>
            <a:endParaRPr lang="ru-RU" sz="2500" b="0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26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51C4A">
                <a:lumMod val="100000"/>
              </a:srgbClr>
            </a:gs>
            <a:gs pos="97000">
              <a:schemeClr val="accent1">
                <a:lumMod val="1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18594EE-EA1A-E2E0-C439-C78CC2B3BFFC}">
                <a14:useLocalDpi xmlns:a14="http://schemas.microsoft.com/office/drawing/2010/main" xmlns:p14="http://schemas.microsoft.com/office/powerpoint/2010/main" xmlns="" val="0"/>
              </a:ext>
            </a:extLst>
          </a:blip>
          <a:srcRect t="109" b="109"/>
          <a:stretch>
            <a:fillRect/>
          </a:stretch>
        </p:blipFill>
        <p:spPr>
          <a:xfrm>
            <a:off x="501650" y="546100"/>
            <a:ext cx="5778500" cy="5765800"/>
          </a:xfrm>
          <a:prstGeom prst="roundRect">
            <a:avLst>
              <a:gd name="adj" fmla="val 50000"/>
            </a:avLst>
          </a:prstGeom>
        </p:spPr>
      </p:pic>
      <p:sp>
        <p:nvSpPr>
          <p:cNvPr id="3" name="Прямоугольник 3"/>
          <p:cNvSpPr/>
          <p:nvPr/>
        </p:nvSpPr>
        <p:spPr>
          <a:xfrm>
            <a:off x="6096000" y="533400"/>
            <a:ext cx="5822950" cy="2705100"/>
          </a:xfrm>
          <a:prstGeom prst="rect">
            <a:avLst/>
          </a:prstGeom>
          <a:noFill/>
          <a:ln w="0"/>
        </p:spPr>
        <p:txBody>
          <a:bodyPr lIns="0" tIns="0" rIns="0" bIns="0" rtlCol="0" anchor="ctr"/>
          <a:lstStyle/>
          <a:p>
            <a:pPr algn="ctr"/>
            <a:r>
              <a:rPr lang="ru-RU" sz="3480" b="1" dirty="0">
                <a:solidFill>
                  <a:srgbClr val="FFFFFF">
                    <a:lumMod val="100000"/>
                    <a:alpha val="100000"/>
                  </a:srgbClr>
                </a:solidFill>
                <a:latin typeface="Nunito Sans" panose="020B0A04020102020204" pitchFamily="34" charset="0"/>
              </a:rPr>
              <a:t>
Буллеры - трусы 
и именно поэтому они выбирают в жертву 
более слабого.</a:t>
            </a:r>
            <a:endParaRPr lang="ru-RU" sz="3480" b="1" dirty="0">
              <a:solidFill>
                <a:srgbClr val="FFFFFF">
                  <a:lumMod val="100000"/>
                </a:srgbClr>
              </a:solidFill>
              <a:latin typeface="Nunito Sans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260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42978"/>
      </a:accent1>
      <a:accent2>
        <a:srgbClr val="A51C4A"/>
      </a:accent2>
      <a:accent3>
        <a:srgbClr val="ED4323"/>
      </a:accent3>
      <a:accent4>
        <a:srgbClr val="FFC000"/>
      </a:accent4>
      <a:accent5>
        <a:srgbClr val="F6F6F6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296</Words>
  <Application>Microsoft Office PowerPoint</Application>
  <PresentationFormat>Широкоэкранный</PresentationFormat>
  <Paragraphs>71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Montserrat</vt:lpstr>
      <vt:lpstr>Nunito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Белкин</dc:creator>
  <cp:lastModifiedBy>Huawei</cp:lastModifiedBy>
  <cp:revision>53</cp:revision>
  <dcterms:created xsi:type="dcterms:W3CDTF">2023-08-03T11:07:17Z</dcterms:created>
  <dcterms:modified xsi:type="dcterms:W3CDTF">2024-12-10T13:25:03Z</dcterms:modified>
</cp:coreProperties>
</file>